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handoutMasterIdLst>
    <p:handoutMasterId r:id="rId59"/>
  </p:handoutMasterIdLst>
  <p:sldIdLst>
    <p:sldId id="256" r:id="rId2"/>
    <p:sldId id="322" r:id="rId3"/>
    <p:sldId id="309" r:id="rId4"/>
    <p:sldId id="323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7" r:id="rId18"/>
    <p:sldId id="328" r:id="rId19"/>
    <p:sldId id="261" r:id="rId20"/>
    <p:sldId id="259" r:id="rId21"/>
    <p:sldId id="281" r:id="rId22"/>
    <p:sldId id="283" r:id="rId23"/>
    <p:sldId id="284" r:id="rId24"/>
    <p:sldId id="271" r:id="rId25"/>
    <p:sldId id="273" r:id="rId26"/>
    <p:sldId id="329" r:id="rId27"/>
    <p:sldId id="275" r:id="rId28"/>
    <p:sldId id="286" r:id="rId29"/>
    <p:sldId id="295" r:id="rId30"/>
    <p:sldId id="296" r:id="rId31"/>
    <p:sldId id="324" r:id="rId32"/>
    <p:sldId id="325" r:id="rId33"/>
    <p:sldId id="326" r:id="rId34"/>
    <p:sldId id="274" r:id="rId35"/>
    <p:sldId id="276" r:id="rId36"/>
    <p:sldId id="260" r:id="rId37"/>
    <p:sldId id="288" r:id="rId38"/>
    <p:sldId id="289" r:id="rId39"/>
    <p:sldId id="290" r:id="rId40"/>
    <p:sldId id="330" r:id="rId41"/>
    <p:sldId id="291" r:id="rId42"/>
    <p:sldId id="262" r:id="rId43"/>
    <p:sldId id="293" r:id="rId44"/>
    <p:sldId id="263" r:id="rId45"/>
    <p:sldId id="292" r:id="rId46"/>
    <p:sldId id="305" r:id="rId47"/>
    <p:sldId id="307" r:id="rId48"/>
    <p:sldId id="294" r:id="rId49"/>
    <p:sldId id="331" r:id="rId50"/>
    <p:sldId id="332" r:id="rId51"/>
    <p:sldId id="333" r:id="rId52"/>
    <p:sldId id="297" r:id="rId53"/>
    <p:sldId id="298" r:id="rId54"/>
    <p:sldId id="299" r:id="rId55"/>
    <p:sldId id="334" r:id="rId56"/>
    <p:sldId id="308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wmf"/><Relationship Id="rId9" Type="http://schemas.openxmlformats.org/officeDocument/2006/relationships/image" Target="../media/image2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wmf"/><Relationship Id="rId1" Type="http://schemas.openxmlformats.org/officeDocument/2006/relationships/image" Target="../media/image74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5" Type="http://schemas.openxmlformats.org/officeDocument/2006/relationships/image" Target="../media/image88.wmf"/><Relationship Id="rId4" Type="http://schemas.openxmlformats.org/officeDocument/2006/relationships/image" Target="../media/image87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4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B77BB-A356-4285-92B6-6BFFACE606B6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8E1C3-D5F0-4539-900B-4F7F665CA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87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14241C85-25C7-45BB-87BB-29F861AC58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25198C-0E23-4448-9ABB-A50A8FD47D77}" type="slidenum">
              <a:rPr lang="en-US" altLang="zh-CN">
                <a:latin typeface="Times New Roman" panose="02020603050405020304" pitchFamily="18" charset="0"/>
              </a:rPr>
              <a:pPr eaLnBrk="1" hangingPunct="1"/>
              <a:t>23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8B0C27D-C818-4693-AD0C-87ED621EB4D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165825FE-F430-4D13-9540-0CA95F5B3EF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552" y="103188"/>
            <a:ext cx="10991849" cy="1314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456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6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1873F23D-486F-4641-A471-581CFBAEFD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82149F1A-9FB6-4814-83AC-BE25C6E1AA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>
            <a:extLst>
              <a:ext uri="{FF2B5EF4-FFF2-40B4-BE49-F238E27FC236}">
                <a16:creationId xmlns:a16="http://schemas.microsoft.com/office/drawing/2014/main" id="{86A0405F-DD09-4D62-A36C-75F9B044F5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D62636-D750-4C4B-9932-C59BA5586B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860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3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emf"/><Relationship Id="rId20" Type="http://schemas.openxmlformats.org/officeDocument/2006/relationships/image" Target="../media/image2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9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8.e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e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3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6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6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9.e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4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63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72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69.e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emf"/><Relationship Id="rId20" Type="http://schemas.openxmlformats.org/officeDocument/2006/relationships/image" Target="../media/image73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6.e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68.emf"/><Relationship Id="rId19" Type="http://schemas.openxmlformats.org/officeDocument/2006/relationships/oleObject" Target="../embeddings/oleObject54.bin"/><Relationship Id="rId4" Type="http://schemas.openxmlformats.org/officeDocument/2006/relationships/image" Target="../media/image65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70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7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77.emf"/><Relationship Id="rId4" Type="http://schemas.openxmlformats.org/officeDocument/2006/relationships/oleObject" Target="../embeddings/oleObject5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8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82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5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87.png"/><Relationship Id="rId4" Type="http://schemas.openxmlformats.org/officeDocument/2006/relationships/image" Target="../media/image84.wmf"/><Relationship Id="rId9" Type="http://schemas.openxmlformats.org/officeDocument/2006/relationships/oleObject" Target="../embeddings/oleObject6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0.e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8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9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9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94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/>
              <a:t>最优化技术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sz="4800" dirty="0"/>
              <a:t>线性规划与单纯形法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若约束条件中，某此决策变量没有非负要求，则：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48" y="1335822"/>
            <a:ext cx="7400000" cy="2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86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60533" y="1312133"/>
            <a:ext cx="6173450" cy="2867981"/>
            <a:chOff x="1060533" y="1312133"/>
            <a:chExt cx="6173450" cy="286798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533" y="1312133"/>
              <a:ext cx="6173450" cy="286798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403833" y="3749190"/>
              <a:ext cx="2690649" cy="43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87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61" r="8033"/>
          <a:stretch/>
        </p:blipFill>
        <p:spPr>
          <a:xfrm>
            <a:off x="2922320" y="1025591"/>
            <a:ext cx="5035137" cy="2048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59" y="3370519"/>
            <a:ext cx="3576578" cy="21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0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970" t="5152" r="1992" b="6518"/>
          <a:stretch/>
        </p:blipFill>
        <p:spPr>
          <a:xfrm>
            <a:off x="2149434" y="1009403"/>
            <a:ext cx="5664530" cy="2137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2015" t="8449" r="2435" b="4693"/>
          <a:stretch/>
        </p:blipFill>
        <p:spPr>
          <a:xfrm>
            <a:off x="2018804" y="3503221"/>
            <a:ext cx="6056417" cy="2375065"/>
          </a:xfrm>
          <a:prstGeom prst="rect">
            <a:avLst/>
          </a:prstGeom>
        </p:spPr>
      </p:pic>
      <p:sp>
        <p:nvSpPr>
          <p:cNvPr id="8" name="标题 2"/>
          <p:cNvSpPr txBox="1">
            <a:spLocks/>
          </p:cNvSpPr>
          <p:nvPr/>
        </p:nvSpPr>
        <p:spPr>
          <a:xfrm>
            <a:off x="79663" y="48491"/>
            <a:ext cx="10515600" cy="5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线性规划</a:t>
            </a:r>
          </a:p>
        </p:txBody>
      </p:sp>
    </p:spTree>
    <p:extLst>
      <p:ext uri="{BB962C8B-B14F-4D97-AF65-F5344CB8AC3E}">
        <p14:creationId xmlns:p14="http://schemas.microsoft.com/office/powerpoint/2010/main" val="340532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73" y="838185"/>
            <a:ext cx="7805337" cy="27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整理后得：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24" y="1605190"/>
            <a:ext cx="6980952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课堂练习：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19" y="1468137"/>
            <a:ext cx="3752381" cy="29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687605" y="1329914"/>
                <a:ext cx="5455315" cy="38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解：改目标函数为求极大值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引入松驰变量</a:t>
                </a:r>
                <a:r>
                  <a:rPr lang="en-US" altLang="zh-CN" sz="2400" dirty="0"/>
                  <a:t>x4</a:t>
                </a:r>
                <a:r>
                  <a:rPr lang="zh-CN" altLang="en-US" sz="2400" dirty="0"/>
                  <a:t>和剩余变量</a:t>
                </a:r>
                <a:r>
                  <a:rPr lang="en-US" altLang="zh-CN" sz="2400" dirty="0"/>
                  <a:t>x5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2−3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4=7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5=2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2+2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3=5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605" y="1329914"/>
                <a:ext cx="5455315" cy="3894721"/>
              </a:xfrm>
              <a:prstGeom prst="rect">
                <a:avLst/>
              </a:prstGeom>
              <a:blipFill rotWithShape="0">
                <a:blip r:embed="rId3"/>
                <a:stretch>
                  <a:fillRect l="-1676" r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F957316-2C1E-4005-8132-06B2B2388A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6914" y="103189"/>
            <a:ext cx="8243887" cy="788987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400" b="1" dirty="0">
                <a:solidFill>
                  <a:schemeClr val="tx1"/>
                </a:solidFill>
              </a:rPr>
              <a:t>决策变量有上下界的转换</a:t>
            </a:r>
          </a:p>
        </p:txBody>
      </p:sp>
      <p:sp>
        <p:nvSpPr>
          <p:cNvPr id="5132" name="Rectangle 3">
            <a:extLst>
              <a:ext uri="{FF2B5EF4-FFF2-40B4-BE49-F238E27FC236}">
                <a16:creationId xmlns:a16="http://schemas.microsoft.com/office/drawing/2014/main" id="{6405F61C-C301-4017-B678-064E4B02E6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6159" y="941389"/>
            <a:ext cx="10286999" cy="555400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  <a:p>
            <a:pPr eaLnBrk="1" hangingPunct="1">
              <a:lnSpc>
                <a:spcPct val="90000"/>
              </a:lnSpc>
            </a:pPr>
            <a:endParaRPr lang="en-US" altLang="zh-CN"/>
          </a:p>
        </p:txBody>
      </p:sp>
      <p:graphicFrame>
        <p:nvGraphicFramePr>
          <p:cNvPr id="11269" name="Object 5">
            <a:extLst>
              <a:ext uri="{FF2B5EF4-FFF2-40B4-BE49-F238E27FC236}">
                <a16:creationId xmlns:a16="http://schemas.microsoft.com/office/drawing/2014/main" id="{46EDF98E-EA80-496E-B22D-39545C01F3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1446213"/>
          <a:ext cx="539908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3" imgW="2200275" imgH="476276" progId="Equation.DSMT4">
                  <p:embed/>
                </p:oleObj>
              </mc:Choice>
              <mc:Fallback>
                <p:oleObj name="Equation" r:id="rId3" imgW="2200275" imgH="476276" progId="Equation.DSMT4">
                  <p:embed/>
                  <p:pic>
                    <p:nvPicPr>
                      <p:cNvPr id="11269" name="Object 5">
                        <a:extLst>
                          <a:ext uri="{FF2B5EF4-FFF2-40B4-BE49-F238E27FC236}">
                            <a16:creationId xmlns:a16="http://schemas.microsoft.com/office/drawing/2014/main" id="{46EDF98E-EA80-496E-B22D-39545C01F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46213"/>
                        <a:ext cx="5399088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>
            <a:extLst>
              <a:ext uri="{FF2B5EF4-FFF2-40B4-BE49-F238E27FC236}">
                <a16:creationId xmlns:a16="http://schemas.microsoft.com/office/drawing/2014/main" id="{33663A02-5F0E-4B8D-8921-478990C3A8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5" y="2795588"/>
          <a:ext cx="45212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5" imgW="2228889" imgH="1162037" progId="Equation.DSMT4">
                  <p:embed/>
                </p:oleObj>
              </mc:Choice>
              <mc:Fallback>
                <p:oleObj name="Equation" r:id="rId5" imgW="2228889" imgH="1162037" progId="Equation.DSMT4">
                  <p:embed/>
                  <p:pic>
                    <p:nvPicPr>
                      <p:cNvPr id="11270" name="Object 6">
                        <a:extLst>
                          <a:ext uri="{FF2B5EF4-FFF2-40B4-BE49-F238E27FC236}">
                            <a16:creationId xmlns:a16="http://schemas.microsoft.com/office/drawing/2014/main" id="{33663A02-5F0E-4B8D-8921-478990C3A8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2795588"/>
                        <a:ext cx="45212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7">
            <a:extLst>
              <a:ext uri="{FF2B5EF4-FFF2-40B4-BE49-F238E27FC236}">
                <a16:creationId xmlns:a16="http://schemas.microsoft.com/office/drawing/2014/main" id="{7DF46157-BA18-4D89-8CB3-5F49139B73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6275" y="5207001"/>
          <a:ext cx="3981450" cy="154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7" imgW="1504911" imgH="647649" progId="Equation.DSMT4">
                  <p:embed/>
                </p:oleObj>
              </mc:Choice>
              <mc:Fallback>
                <p:oleObj name="Equation" r:id="rId7" imgW="1504911" imgH="647649" progId="Equation.DSMT4">
                  <p:embed/>
                  <p:pic>
                    <p:nvPicPr>
                      <p:cNvPr id="11271" name="Object 7">
                        <a:extLst>
                          <a:ext uri="{FF2B5EF4-FFF2-40B4-BE49-F238E27FC236}">
                            <a16:creationId xmlns:a16="http://schemas.microsoft.com/office/drawing/2014/main" id="{7DF46157-BA18-4D89-8CB3-5F49139B73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5207001"/>
                        <a:ext cx="3981450" cy="154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8">
            <a:extLst>
              <a:ext uri="{FF2B5EF4-FFF2-40B4-BE49-F238E27FC236}">
                <a16:creationId xmlns:a16="http://schemas.microsoft.com/office/drawing/2014/main" id="{1D4C4230-F5F9-4615-91BA-5A1BDE3F0E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9" imgW="114151" imgH="215619" progId="Equation.3">
                  <p:embed/>
                </p:oleObj>
              </mc:Choice>
              <mc:Fallback>
                <p:oleObj name="Equation" r:id="rId9" imgW="114151" imgH="215619" progId="Equation.3">
                  <p:embed/>
                  <p:pic>
                    <p:nvPicPr>
                      <p:cNvPr id="5125" name="Object 8">
                        <a:extLst>
                          <a:ext uri="{FF2B5EF4-FFF2-40B4-BE49-F238E27FC236}">
                            <a16:creationId xmlns:a16="http://schemas.microsoft.com/office/drawing/2014/main" id="{1D4C4230-F5F9-4615-91BA-5A1BDE3F0E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9">
            <a:extLst>
              <a:ext uri="{FF2B5EF4-FFF2-40B4-BE49-F238E27FC236}">
                <a16:creationId xmlns:a16="http://schemas.microsoft.com/office/drawing/2014/main" id="{C09203E7-A881-4634-8840-3F0B14196D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750" y="2930525"/>
          <a:ext cx="466725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11" imgW="2086091" imgH="400050" progId="Equation.DSMT4">
                  <p:embed/>
                </p:oleObj>
              </mc:Choice>
              <mc:Fallback>
                <p:oleObj name="Equation" r:id="rId11" imgW="2086091" imgH="400050" progId="Equation.DSMT4">
                  <p:embed/>
                  <p:pic>
                    <p:nvPicPr>
                      <p:cNvPr id="11273" name="Object 9">
                        <a:extLst>
                          <a:ext uri="{FF2B5EF4-FFF2-40B4-BE49-F238E27FC236}">
                            <a16:creationId xmlns:a16="http://schemas.microsoft.com/office/drawing/2014/main" id="{C09203E7-A881-4634-8840-3F0B14196D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0" y="2930525"/>
                        <a:ext cx="4667250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10">
            <a:extLst>
              <a:ext uri="{FF2B5EF4-FFF2-40B4-BE49-F238E27FC236}">
                <a16:creationId xmlns:a16="http://schemas.microsoft.com/office/drawing/2014/main" id="{54BC4B94-5430-433B-A368-B5BA28963C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9814" y="3416301"/>
          <a:ext cx="330358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13" imgW="1704936" imgH="218946" progId="Equation.DSMT4">
                  <p:embed/>
                </p:oleObj>
              </mc:Choice>
              <mc:Fallback>
                <p:oleObj name="Equation" r:id="rId13" imgW="1704936" imgH="218946" progId="Equation.DSMT4">
                  <p:embed/>
                  <p:pic>
                    <p:nvPicPr>
                      <p:cNvPr id="11274" name="Object 10">
                        <a:extLst>
                          <a:ext uri="{FF2B5EF4-FFF2-40B4-BE49-F238E27FC236}">
                            <a16:creationId xmlns:a16="http://schemas.microsoft.com/office/drawing/2014/main" id="{54BC4B94-5430-433B-A368-B5BA28963C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9814" y="3416301"/>
                        <a:ext cx="3303587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11">
            <a:extLst>
              <a:ext uri="{FF2B5EF4-FFF2-40B4-BE49-F238E27FC236}">
                <a16:creationId xmlns:a16="http://schemas.microsoft.com/office/drawing/2014/main" id="{C545FD4D-7751-418C-8E6F-7659FAFA6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1338" y="3937001"/>
          <a:ext cx="33083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15" imgW="1552691" imgH="400050" progId="Equation.DSMT4">
                  <p:embed/>
                </p:oleObj>
              </mc:Choice>
              <mc:Fallback>
                <p:oleObj name="Equation" r:id="rId15" imgW="1552691" imgH="400050" progId="Equation.DSMT4">
                  <p:embed/>
                  <p:pic>
                    <p:nvPicPr>
                      <p:cNvPr id="11275" name="Object 11">
                        <a:extLst>
                          <a:ext uri="{FF2B5EF4-FFF2-40B4-BE49-F238E27FC236}">
                            <a16:creationId xmlns:a16="http://schemas.microsoft.com/office/drawing/2014/main" id="{C545FD4D-7751-418C-8E6F-7659FAFA6C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338" y="3937001"/>
                        <a:ext cx="330835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6" name="Object 12">
            <a:extLst>
              <a:ext uri="{FF2B5EF4-FFF2-40B4-BE49-F238E27FC236}">
                <a16:creationId xmlns:a16="http://schemas.microsoft.com/office/drawing/2014/main" id="{6C4E6F8B-1DA3-48F3-9C26-88D6D843B6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4502151"/>
          <a:ext cx="1830388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17" imgW="666750" imgH="218946" progId="Equation.DSMT4">
                  <p:embed/>
                </p:oleObj>
              </mc:Choice>
              <mc:Fallback>
                <p:oleObj name="Equation" r:id="rId17" imgW="666750" imgH="218946" progId="Equation.DSMT4">
                  <p:embed/>
                  <p:pic>
                    <p:nvPicPr>
                      <p:cNvPr id="11276" name="Object 12">
                        <a:extLst>
                          <a:ext uri="{FF2B5EF4-FFF2-40B4-BE49-F238E27FC236}">
                            <a16:creationId xmlns:a16="http://schemas.microsoft.com/office/drawing/2014/main" id="{6C4E6F8B-1DA3-48F3-9C26-88D6D843B6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502151"/>
                        <a:ext cx="1830388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13">
            <a:extLst>
              <a:ext uri="{FF2B5EF4-FFF2-40B4-BE49-F238E27FC236}">
                <a16:creationId xmlns:a16="http://schemas.microsoft.com/office/drawing/2014/main" id="{DA5E6041-E085-47CC-85B9-F3FAABB3E5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2263" y="5072063"/>
          <a:ext cx="38163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19" imgW="1504911" imgH="218946" progId="Equation.DSMT4">
                  <p:embed/>
                </p:oleObj>
              </mc:Choice>
              <mc:Fallback>
                <p:oleObj name="Equation" r:id="rId19" imgW="1504911" imgH="218946" progId="Equation.DSMT4">
                  <p:embed/>
                  <p:pic>
                    <p:nvPicPr>
                      <p:cNvPr id="11277" name="Object 13">
                        <a:extLst>
                          <a:ext uri="{FF2B5EF4-FFF2-40B4-BE49-F238E27FC236}">
                            <a16:creationId xmlns:a16="http://schemas.microsoft.com/office/drawing/2014/main" id="{DA5E6041-E085-47CC-85B9-F3FAABB3E5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5072063"/>
                        <a:ext cx="38163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AutoShape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BF4DE02-C502-4A99-BAA2-D888BD921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4" y="4954865"/>
            <a:ext cx="184731" cy="369332"/>
          </a:xfrm>
          <a:prstGeom prst="actionButtonHelp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BAD2999D-1B7E-4E9D-9452-8F78389D94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74826" y="44450"/>
            <a:ext cx="4537075" cy="5032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b="1" dirty="0"/>
              <a:t>含有绝对值</a:t>
            </a:r>
          </a:p>
        </p:txBody>
      </p:sp>
      <p:sp>
        <p:nvSpPr>
          <p:cNvPr id="109571" name="Text Box 3">
            <a:extLst>
              <a:ext uri="{FF2B5EF4-FFF2-40B4-BE49-F238E27FC236}">
                <a16:creationId xmlns:a16="http://schemas.microsoft.com/office/drawing/2014/main" id="{AA850A3F-0718-4473-95BB-430BEB0D6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549275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规划问题为</a:t>
            </a:r>
          </a:p>
        </p:txBody>
      </p:sp>
      <p:graphicFrame>
        <p:nvGraphicFramePr>
          <p:cNvPr id="109572" name="Object 4">
            <a:extLst>
              <a:ext uri="{FF2B5EF4-FFF2-40B4-BE49-F238E27FC236}">
                <a16:creationId xmlns:a16="http://schemas.microsoft.com/office/drawing/2014/main" id="{4B124037-C95F-4342-81DE-C2DA686B2A08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2592388" y="836614"/>
          <a:ext cx="4367212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公式" r:id="rId3" imgW="1587500" imgH="457200" progId="Equation.3">
                  <p:embed/>
                </p:oleObj>
              </mc:Choice>
              <mc:Fallback>
                <p:oleObj name="公式" r:id="rId3" imgW="1587500" imgH="457200" progId="Equation.3">
                  <p:embed/>
                  <p:pic>
                    <p:nvPicPr>
                      <p:cNvPr id="109572" name="Object 4">
                        <a:extLst>
                          <a:ext uri="{FF2B5EF4-FFF2-40B4-BE49-F238E27FC236}">
                            <a16:creationId xmlns:a16="http://schemas.microsoft.com/office/drawing/2014/main" id="{4B124037-C95F-4342-81DE-C2DA686B2A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836614"/>
                        <a:ext cx="4367212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5">
            <a:extLst>
              <a:ext uri="{FF2B5EF4-FFF2-40B4-BE49-F238E27FC236}">
                <a16:creationId xmlns:a16="http://schemas.microsoft.com/office/drawing/2014/main" id="{B341F0DD-F333-42D1-8E46-442296A887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4" y="1989138"/>
          <a:ext cx="79914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公式" r:id="rId5" imgW="3454400" imgH="254000" progId="Equation.3">
                  <p:embed/>
                </p:oleObj>
              </mc:Choice>
              <mc:Fallback>
                <p:oleObj name="公式" r:id="rId5" imgW="3454400" imgH="254000" progId="Equation.3">
                  <p:embed/>
                  <p:pic>
                    <p:nvPicPr>
                      <p:cNvPr id="109573" name="Object 5">
                        <a:extLst>
                          <a:ext uri="{FF2B5EF4-FFF2-40B4-BE49-F238E27FC236}">
                            <a16:creationId xmlns:a16="http://schemas.microsoft.com/office/drawing/2014/main" id="{B341F0DD-F333-42D1-8E46-442296A887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4" y="1989138"/>
                        <a:ext cx="7991475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4" name="Text Box 6">
            <a:extLst>
              <a:ext uri="{FF2B5EF4-FFF2-40B4-BE49-F238E27FC236}">
                <a16:creationId xmlns:a16="http://schemas.microsoft.com/office/drawing/2014/main" id="{E44CC33C-444B-490A-824C-9612E9CF3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4" y="2636838"/>
            <a:ext cx="12666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/>
              <a:t>解：取</a:t>
            </a:r>
          </a:p>
        </p:txBody>
      </p:sp>
      <p:graphicFrame>
        <p:nvGraphicFramePr>
          <p:cNvPr id="109575" name="Object 7">
            <a:extLst>
              <a:ext uri="{FF2B5EF4-FFF2-40B4-BE49-F238E27FC236}">
                <a16:creationId xmlns:a16="http://schemas.microsoft.com/office/drawing/2014/main" id="{7BB16BB6-D31B-4069-86C2-C7C6E2FC21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3613" y="2492376"/>
          <a:ext cx="4392612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公式" r:id="rId7" imgW="1739900" imgH="393700" progId="Equation.3">
                  <p:embed/>
                </p:oleObj>
              </mc:Choice>
              <mc:Fallback>
                <p:oleObj name="公式" r:id="rId7" imgW="1739900" imgH="393700" progId="Equation.3">
                  <p:embed/>
                  <p:pic>
                    <p:nvPicPr>
                      <p:cNvPr id="109575" name="Object 7">
                        <a:extLst>
                          <a:ext uri="{FF2B5EF4-FFF2-40B4-BE49-F238E27FC236}">
                            <a16:creationId xmlns:a16="http://schemas.microsoft.com/office/drawing/2014/main" id="{7BB16BB6-D31B-4069-86C2-C7C6E2FC21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3" y="2492376"/>
                        <a:ext cx="4392612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6" name="Object 8">
            <a:extLst>
              <a:ext uri="{FF2B5EF4-FFF2-40B4-BE49-F238E27FC236}">
                <a16:creationId xmlns:a16="http://schemas.microsoft.com/office/drawing/2014/main" id="{1518AB8E-288E-4E5A-924A-C54BDF18E6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4" y="3429001"/>
          <a:ext cx="576103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公式" r:id="rId9" imgW="2311400" imgH="228600" progId="Equation.3">
                  <p:embed/>
                </p:oleObj>
              </mc:Choice>
              <mc:Fallback>
                <p:oleObj name="公式" r:id="rId9" imgW="2311400" imgH="228600" progId="Equation.3">
                  <p:embed/>
                  <p:pic>
                    <p:nvPicPr>
                      <p:cNvPr id="109576" name="Object 8">
                        <a:extLst>
                          <a:ext uri="{FF2B5EF4-FFF2-40B4-BE49-F238E27FC236}">
                            <a16:creationId xmlns:a16="http://schemas.microsoft.com/office/drawing/2014/main" id="{1518AB8E-288E-4E5A-924A-C54BDF18E6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4" y="3429001"/>
                        <a:ext cx="5761037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7" name="Object 9">
            <a:extLst>
              <a:ext uri="{FF2B5EF4-FFF2-40B4-BE49-F238E27FC236}">
                <a16:creationId xmlns:a16="http://schemas.microsoft.com/office/drawing/2014/main" id="{03B41909-C020-4CD7-910D-7AF4873CF1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913" y="4005263"/>
          <a:ext cx="6335712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公式" r:id="rId11" imgW="2540000" imgH="254000" progId="Equation.3">
                  <p:embed/>
                </p:oleObj>
              </mc:Choice>
              <mc:Fallback>
                <p:oleObj name="公式" r:id="rId11" imgW="2540000" imgH="254000" progId="Equation.3">
                  <p:embed/>
                  <p:pic>
                    <p:nvPicPr>
                      <p:cNvPr id="109577" name="Object 9">
                        <a:extLst>
                          <a:ext uri="{FF2B5EF4-FFF2-40B4-BE49-F238E27FC236}">
                            <a16:creationId xmlns:a16="http://schemas.microsoft.com/office/drawing/2014/main" id="{03B41909-C020-4CD7-910D-7AF4873CF1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4005263"/>
                        <a:ext cx="6335712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8" name="Object 10">
            <a:extLst>
              <a:ext uri="{FF2B5EF4-FFF2-40B4-BE49-F238E27FC236}">
                <a16:creationId xmlns:a16="http://schemas.microsoft.com/office/drawing/2014/main" id="{4906E533-7C63-49BE-BCD7-36907CD248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913" y="4797426"/>
          <a:ext cx="5472112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公式" r:id="rId13" imgW="2324100" imgH="673100" progId="Equation.3">
                  <p:embed/>
                </p:oleObj>
              </mc:Choice>
              <mc:Fallback>
                <p:oleObj name="公式" r:id="rId13" imgW="2324100" imgH="673100" progId="Equation.3">
                  <p:embed/>
                  <p:pic>
                    <p:nvPicPr>
                      <p:cNvPr id="109578" name="Object 10">
                        <a:extLst>
                          <a:ext uri="{FF2B5EF4-FFF2-40B4-BE49-F238E27FC236}">
                            <a16:creationId xmlns:a16="http://schemas.microsoft.com/office/drawing/2014/main" id="{4906E533-7C63-49BE-BCD7-36907CD248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4797426"/>
                        <a:ext cx="5472112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/>
      <p:bldP spid="1095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  <a:r>
              <a:rPr lang="en-US" altLang="zh-CN" dirty="0"/>
              <a:t>-</a:t>
            </a:r>
            <a:r>
              <a:rPr kumimoji="1" lang="zh-CN" altLang="en-US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凸集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数学基础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43259" y="2058988"/>
            <a:ext cx="1590324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543484" y="2274888"/>
            <a:ext cx="1749883" cy="865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631046" y="1987550"/>
            <a:ext cx="1430766" cy="1296988"/>
          </a:xfrm>
          <a:custGeom>
            <a:avLst/>
            <a:gdLst>
              <a:gd name="T0" fmla="*/ 38844009 w 21600"/>
              <a:gd name="T1" fmla="*/ 0 h 21600"/>
              <a:gd name="T2" fmla="*/ 11376250 w 21600"/>
              <a:gd name="T3" fmla="*/ 11404187 h 21600"/>
              <a:gd name="T4" fmla="*/ 0 w 21600"/>
              <a:gd name="T5" fmla="*/ 38939304 h 21600"/>
              <a:gd name="T6" fmla="*/ 11376250 w 21600"/>
              <a:gd name="T7" fmla="*/ 66474424 h 21600"/>
              <a:gd name="T8" fmla="*/ 38844009 w 21600"/>
              <a:gd name="T9" fmla="*/ 77878607 h 21600"/>
              <a:gd name="T10" fmla="*/ 66311772 w 21600"/>
              <a:gd name="T11" fmla="*/ 66474424 h 21600"/>
              <a:gd name="T12" fmla="*/ 77688019 w 21600"/>
              <a:gd name="T13" fmla="*/ 38939304 h 21600"/>
              <a:gd name="T14" fmla="*/ 66311772 w 21600"/>
              <a:gd name="T15" fmla="*/ 1140418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504296" y="1916113"/>
            <a:ext cx="1271208" cy="12954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959159" y="2347913"/>
            <a:ext cx="953844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3903845" y="2563812"/>
            <a:ext cx="103274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5919971" y="2419349"/>
            <a:ext cx="874942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7575734" y="2779713"/>
            <a:ext cx="31911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7720196" y="2419350"/>
            <a:ext cx="794286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5775509" y="2132013"/>
            <a:ext cx="55757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887720" y="2274888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2824345" y="2924175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832409" y="2852738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4838884" y="2490788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5704070" y="2563813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5919970" y="2852738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6280334" y="2058988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6712134" y="2347913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7647170" y="2347913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7863070" y="3140075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8439334" y="2708275"/>
            <a:ext cx="78902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7504295" y="2708275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505577" y="3930650"/>
            <a:ext cx="8554792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5000"/>
              </a:spcBef>
              <a:buFontTx/>
              <a:buBlip>
                <a:blip r:embed="rId2"/>
              </a:buBlip>
            </a:pPr>
            <a:r>
              <a:rPr kumimoji="1" lang="en-US" altLang="zh-CN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 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连接几何形体中任意两点的线段仍完全在该几何形体之中。</a:t>
            </a:r>
          </a:p>
          <a:p>
            <a:pPr eaLnBrk="1" hangingPunct="1">
              <a:lnSpc>
                <a:spcPct val="120000"/>
              </a:lnSpc>
              <a:spcBef>
                <a:spcPct val="15000"/>
              </a:spcBef>
              <a:buFontTx/>
              <a:buBlip>
                <a:blip r:embed="rId2"/>
              </a:buBlip>
            </a:pPr>
            <a:r>
              <a:rPr kumimoji="1" lang="zh-CN" altLang="en-US" sz="2800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   有限个凸集的交集仍然是凸集。</a:t>
            </a:r>
          </a:p>
        </p:txBody>
      </p:sp>
    </p:spTree>
    <p:extLst>
      <p:ext uri="{BB962C8B-B14F-4D97-AF65-F5344CB8AC3E}">
        <p14:creationId xmlns:p14="http://schemas.microsoft.com/office/powerpoint/2010/main" val="18738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线性规划模型的标准形式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线性规划的数学基础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线性规划的基本概念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图表法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单纯形法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线性规划与单纯形法</a:t>
            </a:r>
          </a:p>
        </p:txBody>
      </p:sp>
    </p:spTree>
    <p:extLst>
      <p:ext uri="{BB962C8B-B14F-4D97-AF65-F5344CB8AC3E}">
        <p14:creationId xmlns:p14="http://schemas.microsoft.com/office/powerpoint/2010/main" val="1029970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9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数学基础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081881" y="742500"/>
            <a:ext cx="8351838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凸集：如果集合</a:t>
            </a: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C</a:t>
            </a: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中任意两个点</a:t>
            </a: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kumimoji="1" lang="en-US" altLang="zh-CN" sz="2400" b="1" baseline="-25000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</a:t>
            </a: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kumimoji="1" lang="en-US" altLang="zh-CN" sz="2400" b="1" baseline="-25000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</a:t>
            </a: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，其连线上的所有点也都是集合</a:t>
            </a: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C</a:t>
            </a: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中的点，称</a:t>
            </a:r>
            <a:r>
              <a:rPr kumimoji="1" lang="en-US" altLang="zh-CN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C</a:t>
            </a:r>
            <a:r>
              <a:rPr kumimoji="1" lang="zh-CN" altLang="en-US" sz="2400" b="1" dirty="0">
                <a:solidFill>
                  <a:srgbClr val="0033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为凸集。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57413" y="2314575"/>
            <a:ext cx="7467600" cy="2457450"/>
            <a:chOff x="432" y="1632"/>
            <a:chExt cx="4704" cy="1548"/>
          </a:xfrm>
        </p:grpSpPr>
        <p:sp>
          <p:nvSpPr>
            <p:cNvPr id="25606" name="Freeform 5"/>
            <p:cNvSpPr>
              <a:spLocks/>
            </p:cNvSpPr>
            <p:nvPr/>
          </p:nvSpPr>
          <p:spPr bwMode="auto">
            <a:xfrm>
              <a:off x="480" y="1680"/>
              <a:ext cx="1008" cy="912"/>
            </a:xfrm>
            <a:custGeom>
              <a:avLst/>
              <a:gdLst>
                <a:gd name="T0" fmla="*/ 0 w 1344"/>
                <a:gd name="T1" fmla="*/ 386 h 1248"/>
                <a:gd name="T2" fmla="*/ 468 w 1344"/>
                <a:gd name="T3" fmla="*/ 0 h 1248"/>
                <a:gd name="T4" fmla="*/ 1008 w 1344"/>
                <a:gd name="T5" fmla="*/ 351 h 1248"/>
                <a:gd name="T6" fmla="*/ 864 w 1344"/>
                <a:gd name="T7" fmla="*/ 912 h 1248"/>
                <a:gd name="T8" fmla="*/ 216 w 1344"/>
                <a:gd name="T9" fmla="*/ 912 h 1248"/>
                <a:gd name="T10" fmla="*/ 0 w 1344"/>
                <a:gd name="T11" fmla="*/ 386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44"/>
                <a:gd name="T19" fmla="*/ 0 h 1248"/>
                <a:gd name="T20" fmla="*/ 1344 w 1344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44" h="1248">
                  <a:moveTo>
                    <a:pt x="0" y="528"/>
                  </a:moveTo>
                  <a:lnTo>
                    <a:pt x="624" y="0"/>
                  </a:lnTo>
                  <a:lnTo>
                    <a:pt x="1344" y="480"/>
                  </a:lnTo>
                  <a:lnTo>
                    <a:pt x="1152" y="1248"/>
                  </a:lnTo>
                  <a:lnTo>
                    <a:pt x="288" y="124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7" name="Freeform 6"/>
            <p:cNvSpPr>
              <a:spLocks/>
            </p:cNvSpPr>
            <p:nvPr/>
          </p:nvSpPr>
          <p:spPr bwMode="auto">
            <a:xfrm>
              <a:off x="2304" y="1776"/>
              <a:ext cx="912" cy="816"/>
            </a:xfrm>
            <a:custGeom>
              <a:avLst/>
              <a:gdLst>
                <a:gd name="T0" fmla="*/ 0 w 1296"/>
                <a:gd name="T1" fmla="*/ 345 h 1248"/>
                <a:gd name="T2" fmla="*/ 338 w 1296"/>
                <a:gd name="T3" fmla="*/ 0 h 1248"/>
                <a:gd name="T4" fmla="*/ 912 w 1296"/>
                <a:gd name="T5" fmla="*/ 251 h 1248"/>
                <a:gd name="T6" fmla="*/ 912 w 1296"/>
                <a:gd name="T7" fmla="*/ 816 h 1248"/>
                <a:gd name="T8" fmla="*/ 0 w 1296"/>
                <a:gd name="T9" fmla="*/ 816 h 1248"/>
                <a:gd name="T10" fmla="*/ 0 w 1296"/>
                <a:gd name="T11" fmla="*/ 345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"/>
                <a:gd name="T19" fmla="*/ 0 h 1248"/>
                <a:gd name="T20" fmla="*/ 1296 w 1296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" h="1248">
                  <a:moveTo>
                    <a:pt x="0" y="528"/>
                  </a:moveTo>
                  <a:lnTo>
                    <a:pt x="480" y="0"/>
                  </a:lnTo>
                  <a:lnTo>
                    <a:pt x="1296" y="384"/>
                  </a:lnTo>
                  <a:lnTo>
                    <a:pt x="1296" y="1248"/>
                  </a:lnTo>
                  <a:lnTo>
                    <a:pt x="0" y="124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8" name="Freeform 7"/>
            <p:cNvSpPr>
              <a:spLocks/>
            </p:cNvSpPr>
            <p:nvPr/>
          </p:nvSpPr>
          <p:spPr bwMode="auto">
            <a:xfrm>
              <a:off x="3936" y="1728"/>
              <a:ext cx="1200" cy="864"/>
            </a:xfrm>
            <a:custGeom>
              <a:avLst/>
              <a:gdLst>
                <a:gd name="T0" fmla="*/ 0 w 1392"/>
                <a:gd name="T1" fmla="*/ 864 h 1056"/>
                <a:gd name="T2" fmla="*/ 166 w 1392"/>
                <a:gd name="T3" fmla="*/ 118 h 1056"/>
                <a:gd name="T4" fmla="*/ 538 w 1392"/>
                <a:gd name="T5" fmla="*/ 432 h 1056"/>
                <a:gd name="T6" fmla="*/ 993 w 1392"/>
                <a:gd name="T7" fmla="*/ 0 h 1056"/>
                <a:gd name="T8" fmla="*/ 1200 w 1392"/>
                <a:gd name="T9" fmla="*/ 864 h 1056"/>
                <a:gd name="T10" fmla="*/ 0 w 1392"/>
                <a:gd name="T11" fmla="*/ 864 h 10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2"/>
                <a:gd name="T19" fmla="*/ 0 h 1056"/>
                <a:gd name="T20" fmla="*/ 1392 w 1392"/>
                <a:gd name="T21" fmla="*/ 1056 h 10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2" h="1056">
                  <a:moveTo>
                    <a:pt x="0" y="1056"/>
                  </a:moveTo>
                  <a:lnTo>
                    <a:pt x="192" y="144"/>
                  </a:lnTo>
                  <a:lnTo>
                    <a:pt x="624" y="528"/>
                  </a:lnTo>
                  <a:lnTo>
                    <a:pt x="1152" y="0"/>
                  </a:lnTo>
                  <a:lnTo>
                    <a:pt x="1392" y="1056"/>
                  </a:lnTo>
                  <a:lnTo>
                    <a:pt x="0" y="1056"/>
                  </a:lnTo>
                  <a:close/>
                </a:path>
              </a:pathLst>
            </a:cu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9" name="Oval 8"/>
            <p:cNvSpPr>
              <a:spLocks noChangeArrowheads="1"/>
            </p:cNvSpPr>
            <p:nvPr/>
          </p:nvSpPr>
          <p:spPr bwMode="auto">
            <a:xfrm>
              <a:off x="432" y="2016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0" name="Oval 9"/>
            <p:cNvSpPr>
              <a:spLocks noChangeArrowheads="1"/>
            </p:cNvSpPr>
            <p:nvPr/>
          </p:nvSpPr>
          <p:spPr bwMode="auto">
            <a:xfrm>
              <a:off x="1440" y="2020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1" name="Oval 10"/>
            <p:cNvSpPr>
              <a:spLocks noChangeArrowheads="1"/>
            </p:cNvSpPr>
            <p:nvPr/>
          </p:nvSpPr>
          <p:spPr bwMode="auto">
            <a:xfrm>
              <a:off x="676" y="2548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2" name="Oval 11"/>
            <p:cNvSpPr>
              <a:spLocks noChangeArrowheads="1"/>
            </p:cNvSpPr>
            <p:nvPr/>
          </p:nvSpPr>
          <p:spPr bwMode="auto">
            <a:xfrm>
              <a:off x="1296" y="2548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3" name="Oval 12"/>
            <p:cNvSpPr>
              <a:spLocks noChangeArrowheads="1"/>
            </p:cNvSpPr>
            <p:nvPr/>
          </p:nvSpPr>
          <p:spPr bwMode="auto">
            <a:xfrm>
              <a:off x="2592" y="1728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4" name="Oval 13"/>
            <p:cNvSpPr>
              <a:spLocks noChangeArrowheads="1"/>
            </p:cNvSpPr>
            <p:nvPr/>
          </p:nvSpPr>
          <p:spPr bwMode="auto">
            <a:xfrm>
              <a:off x="2256" y="2112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5" name="Oval 14"/>
            <p:cNvSpPr>
              <a:spLocks noChangeArrowheads="1"/>
            </p:cNvSpPr>
            <p:nvPr/>
          </p:nvSpPr>
          <p:spPr bwMode="auto">
            <a:xfrm>
              <a:off x="2256" y="2544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6" name="Oval 15"/>
            <p:cNvSpPr>
              <a:spLocks noChangeArrowheads="1"/>
            </p:cNvSpPr>
            <p:nvPr/>
          </p:nvSpPr>
          <p:spPr bwMode="auto">
            <a:xfrm>
              <a:off x="3168" y="2016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7" name="Oval 16"/>
            <p:cNvSpPr>
              <a:spLocks noChangeArrowheads="1"/>
            </p:cNvSpPr>
            <p:nvPr/>
          </p:nvSpPr>
          <p:spPr bwMode="auto">
            <a:xfrm>
              <a:off x="3168" y="2544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8" name="Oval 17"/>
            <p:cNvSpPr>
              <a:spLocks noChangeArrowheads="1"/>
            </p:cNvSpPr>
            <p:nvPr/>
          </p:nvSpPr>
          <p:spPr bwMode="auto">
            <a:xfrm>
              <a:off x="901" y="1632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9" name="Text Box 18"/>
            <p:cNvSpPr txBox="1">
              <a:spLocks noChangeArrowheads="1"/>
            </p:cNvSpPr>
            <p:nvPr/>
          </p:nvSpPr>
          <p:spPr bwMode="auto">
            <a:xfrm>
              <a:off x="624" y="2688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凸集</a:t>
              </a:r>
            </a:p>
          </p:txBody>
        </p:sp>
        <p:sp>
          <p:nvSpPr>
            <p:cNvPr id="25620" name="Text Box 19"/>
            <p:cNvSpPr txBox="1">
              <a:spLocks noChangeArrowheads="1"/>
            </p:cNvSpPr>
            <p:nvPr/>
          </p:nvSpPr>
          <p:spPr bwMode="auto">
            <a:xfrm>
              <a:off x="2304" y="2688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凸集</a:t>
              </a:r>
            </a:p>
          </p:txBody>
        </p:sp>
        <p:sp>
          <p:nvSpPr>
            <p:cNvPr id="25621" name="Text Box 20"/>
            <p:cNvSpPr txBox="1">
              <a:spLocks noChangeArrowheads="1"/>
            </p:cNvSpPr>
            <p:nvPr/>
          </p:nvSpPr>
          <p:spPr bwMode="auto">
            <a:xfrm>
              <a:off x="4080" y="2736"/>
              <a:ext cx="9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不是凸集</a:t>
              </a:r>
            </a:p>
          </p:txBody>
        </p:sp>
        <p:grpSp>
          <p:nvGrpSpPr>
            <p:cNvPr id="25622" name="Group 21"/>
            <p:cNvGrpSpPr>
              <a:grpSpLocks/>
            </p:cNvGrpSpPr>
            <p:nvPr/>
          </p:nvGrpSpPr>
          <p:grpSpPr bwMode="auto">
            <a:xfrm>
              <a:off x="1378" y="2630"/>
              <a:ext cx="926" cy="550"/>
              <a:chOff x="1522" y="3158"/>
              <a:chExt cx="926" cy="550"/>
            </a:xfrm>
          </p:grpSpPr>
          <p:sp>
            <p:nvSpPr>
              <p:cNvPr id="25623" name="Text Box 22"/>
              <p:cNvSpPr txBox="1">
                <a:spLocks noChangeArrowheads="1"/>
              </p:cNvSpPr>
              <p:nvPr/>
            </p:nvSpPr>
            <p:spPr bwMode="auto">
              <a:xfrm>
                <a:off x="1632" y="3456"/>
                <a:ext cx="720" cy="252"/>
              </a:xfrm>
              <a:prstGeom prst="rect">
                <a:avLst/>
              </a:prstGeom>
              <a:solidFill>
                <a:srgbClr val="CCCCFF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zh-CN" altLang="en-US" sz="2000" b="1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顶 点</a:t>
                </a:r>
              </a:p>
            </p:txBody>
          </p:sp>
          <p:cxnSp>
            <p:nvCxnSpPr>
              <p:cNvPr id="25624" name="AutoShape 23"/>
              <p:cNvCxnSpPr>
                <a:cxnSpLocks noChangeShapeType="1"/>
                <a:stCxn id="25623" idx="1"/>
                <a:endCxn id="25612" idx="5"/>
              </p:cNvCxnSpPr>
              <p:nvPr/>
            </p:nvCxnSpPr>
            <p:spPr bwMode="auto">
              <a:xfrm flipH="1" flipV="1">
                <a:off x="1522" y="3158"/>
                <a:ext cx="110" cy="42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5" name="AutoShape 24"/>
              <p:cNvCxnSpPr>
                <a:cxnSpLocks noChangeShapeType="1"/>
                <a:stCxn id="25623" idx="3"/>
                <a:endCxn id="25615" idx="4"/>
              </p:cNvCxnSpPr>
              <p:nvPr/>
            </p:nvCxnSpPr>
            <p:spPr bwMode="auto">
              <a:xfrm flipV="1">
                <a:off x="2352" y="3168"/>
                <a:ext cx="96" cy="41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1992313" y="5084764"/>
            <a:ext cx="806450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顶点：如果凸集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C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中不存在任何两个不同的点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，使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X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成为这两个点连线上的一个点</a:t>
            </a:r>
          </a:p>
        </p:txBody>
      </p:sp>
    </p:spTree>
    <p:extLst>
      <p:ext uri="{BB962C8B-B14F-4D97-AF65-F5344CB8AC3E}">
        <p14:creationId xmlns:p14="http://schemas.microsoft.com/office/powerpoint/2010/main" val="33034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1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DB67A5B3-D5BE-490D-BCFF-EEB87280F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914400"/>
            <a:ext cx="640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450A0224-BC16-4988-974C-992F6370A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914400"/>
            <a:ext cx="73675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400" b="1">
                <a:latin typeface="Times New Roman" panose="02020603050405020304" pitchFamily="18" charset="0"/>
              </a:rPr>
              <a:t>两变量线性规划问题的图解法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C6C68AE9-1DE9-43FF-8CA6-95CD759F0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2133601"/>
            <a:ext cx="617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</a:rPr>
              <a:t>1.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线性不等式的几何意义</a:t>
            </a:r>
            <a:r>
              <a:rPr kumimoji="1"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半平面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35845" name="Text Box 8">
            <a:extLst>
              <a:ext uri="{FF2B5EF4-FFF2-40B4-BE49-F238E27FC236}">
                <a16:creationId xmlns:a16="http://schemas.microsoft.com/office/drawing/2014/main" id="{2B6A6842-1811-4BB9-9D90-45DC9D4E1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9718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6E34073C-655B-44B5-9DDA-628AD8AE4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400" y="3787776"/>
            <a:ext cx="7291388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作出</a:t>
            </a: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LP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问题的可行域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作出目标函数的等值线</a:t>
            </a:r>
          </a:p>
          <a:p>
            <a:pPr eaLnBrk="1" hangingPunct="1">
              <a:spcBef>
                <a:spcPct val="50000"/>
              </a:spcBef>
              <a:buFontTx/>
              <a:buAutoNum type="arabicParenR"/>
            </a:pP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移动等值线到可行域边界得到最优点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04572674-7B49-44D9-9CAD-E9F8FD7ED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1400" y="2997201"/>
            <a:ext cx="335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2.</a:t>
            </a:r>
            <a:r>
              <a:rPr kumimoji="1"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图解法步骤</a:t>
            </a:r>
          </a:p>
        </p:txBody>
      </p:sp>
    </p:spTree>
  </p:cSld>
  <p:clrMapOvr>
    <a:masterClrMapping/>
  </p:clrMapOvr>
  <p:transition spd="med">
    <p:cover dir="ru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2" grpId="0" build="p" autoUpdateAnimBg="0"/>
      <p:bldP spid="43017" grpId="0" build="p" autoUpdateAnimBg="0"/>
      <p:bldP spid="43018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60" name="Object 4">
            <a:extLst>
              <a:ext uri="{FF2B5EF4-FFF2-40B4-BE49-F238E27FC236}">
                <a16:creationId xmlns:a16="http://schemas.microsoft.com/office/drawing/2014/main" id="{1B67D6BA-60DC-46DE-960E-729669280F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8364" y="427038"/>
          <a:ext cx="3597275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4" imgW="1847734" imgH="1162037" progId="Equation.3">
                  <p:embed/>
                </p:oleObj>
              </mc:Choice>
              <mc:Fallback>
                <p:oleObj name="Equation" r:id="rId4" imgW="1847734" imgH="1162037" progId="Equation.3">
                  <p:embed/>
                  <p:pic>
                    <p:nvPicPr>
                      <p:cNvPr id="45060" name="Object 4">
                        <a:extLst>
                          <a:ext uri="{FF2B5EF4-FFF2-40B4-BE49-F238E27FC236}">
                            <a16:creationId xmlns:a16="http://schemas.microsoft.com/office/drawing/2014/main" id="{1B67D6BA-60DC-46DE-960E-729669280F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4" y="427038"/>
                        <a:ext cx="3597275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Line 5">
            <a:extLst>
              <a:ext uri="{FF2B5EF4-FFF2-40B4-BE49-F238E27FC236}">
                <a16:creationId xmlns:a16="http://schemas.microsoft.com/office/drawing/2014/main" id="{0E381184-BEFB-495A-8DE9-F00CAA6AF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5562600"/>
            <a:ext cx="3124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2" name="Line 6">
            <a:extLst>
              <a:ext uri="{FF2B5EF4-FFF2-40B4-BE49-F238E27FC236}">
                <a16:creationId xmlns:a16="http://schemas.microsoft.com/office/drawing/2014/main" id="{49937A0C-C7F7-4AE5-9BEB-1C81D8A273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3429000"/>
            <a:ext cx="0" cy="2133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3" name="Line 7">
            <a:extLst>
              <a:ext uri="{FF2B5EF4-FFF2-40B4-BE49-F238E27FC236}">
                <a16:creationId xmlns:a16="http://schemas.microsoft.com/office/drawing/2014/main" id="{AECA211B-35BB-4220-954C-03C49BB8E1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114800"/>
            <a:ext cx="2743200" cy="1447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4" name="Line 8">
            <a:extLst>
              <a:ext uri="{FF2B5EF4-FFF2-40B4-BE49-F238E27FC236}">
                <a16:creationId xmlns:a16="http://schemas.microsoft.com/office/drawing/2014/main" id="{4AD516CE-BCDE-42F9-AD56-72F2247F36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3657600"/>
            <a:ext cx="0" cy="1905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5" name="Line 9">
            <a:extLst>
              <a:ext uri="{FF2B5EF4-FFF2-40B4-BE49-F238E27FC236}">
                <a16:creationId xmlns:a16="http://schemas.microsoft.com/office/drawing/2014/main" id="{5D4F24BF-E41F-4229-B718-40E3A4A6EB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572000"/>
            <a:ext cx="2286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6" name="Freeform 10">
            <a:extLst>
              <a:ext uri="{FF2B5EF4-FFF2-40B4-BE49-F238E27FC236}">
                <a16:creationId xmlns:a16="http://schemas.microsoft.com/office/drawing/2014/main" id="{37A0E412-52D5-487E-83D5-385F8AAEEBEF}"/>
              </a:ext>
            </a:extLst>
          </p:cNvPr>
          <p:cNvSpPr>
            <a:spLocks/>
          </p:cNvSpPr>
          <p:nvPr/>
        </p:nvSpPr>
        <p:spPr bwMode="auto">
          <a:xfrm>
            <a:off x="6705600" y="4572000"/>
            <a:ext cx="1371600" cy="990600"/>
          </a:xfrm>
          <a:custGeom>
            <a:avLst/>
            <a:gdLst>
              <a:gd name="T0" fmla="*/ 0 w 864"/>
              <a:gd name="T1" fmla="*/ 0 h 624"/>
              <a:gd name="T2" fmla="*/ 2147483647 w 864"/>
              <a:gd name="T3" fmla="*/ 0 h 624"/>
              <a:gd name="T4" fmla="*/ 2147483647 w 864"/>
              <a:gd name="T5" fmla="*/ 2147483647 h 624"/>
              <a:gd name="T6" fmla="*/ 2147483647 w 864"/>
              <a:gd name="T7" fmla="*/ 2147483647 h 624"/>
              <a:gd name="T8" fmla="*/ 0 w 864"/>
              <a:gd name="T9" fmla="*/ 2147483647 h 624"/>
              <a:gd name="T10" fmla="*/ 0 w 864"/>
              <a:gd name="T11" fmla="*/ 0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64"/>
              <a:gd name="T19" fmla="*/ 0 h 624"/>
              <a:gd name="T20" fmla="*/ 864 w 864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64" h="624">
                <a:moveTo>
                  <a:pt x="0" y="0"/>
                </a:moveTo>
                <a:lnTo>
                  <a:pt x="528" y="0"/>
                </a:lnTo>
                <a:lnTo>
                  <a:pt x="864" y="144"/>
                </a:lnTo>
                <a:lnTo>
                  <a:pt x="864" y="624"/>
                </a:lnTo>
                <a:lnTo>
                  <a:pt x="0" y="624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7" name="Text Box 11">
            <a:extLst>
              <a:ext uri="{FF2B5EF4-FFF2-40B4-BE49-F238E27FC236}">
                <a16:creationId xmlns:a16="http://schemas.microsoft.com/office/drawing/2014/main" id="{BB6C1F63-1F8D-46BB-9B63-1DDF6C47D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276601"/>
            <a:ext cx="1136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0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000" b="1">
                <a:latin typeface="Times New Roman" panose="02020603050405020304" pitchFamily="18" charset="0"/>
              </a:rPr>
              <a:t>=16</a:t>
            </a:r>
          </a:p>
        </p:txBody>
      </p:sp>
      <p:sp>
        <p:nvSpPr>
          <p:cNvPr id="45068" name="Text Box 12">
            <a:extLst>
              <a:ext uri="{FF2B5EF4-FFF2-40B4-BE49-F238E27FC236}">
                <a16:creationId xmlns:a16="http://schemas.microsoft.com/office/drawing/2014/main" id="{786350C1-4E71-4682-8F9E-91C1F5AEC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4419601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000" b="1">
                <a:latin typeface="Times New Roman" panose="02020603050405020304" pitchFamily="18" charset="0"/>
              </a:rPr>
              <a:t>4</a:t>
            </a:r>
            <a:r>
              <a:rPr kumimoji="1" lang="en-US" altLang="zh-CN" sz="20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latin typeface="Times New Roman" panose="02020603050405020304" pitchFamily="18" charset="0"/>
              </a:rPr>
              <a:t>=12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5776EA81-DB67-4F42-B9F3-1313E4CBB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0" y="3733801"/>
            <a:ext cx="1246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0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0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000" b="1">
                <a:latin typeface="Times New Roman" panose="02020603050405020304" pitchFamily="18" charset="0"/>
              </a:rPr>
              <a:t>+2</a:t>
            </a:r>
            <a:r>
              <a:rPr kumimoji="1" lang="en-US" altLang="zh-CN" sz="20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0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000" b="1">
                <a:latin typeface="Times New Roman" panose="02020603050405020304" pitchFamily="18" charset="0"/>
              </a:rPr>
              <a:t>=8</a:t>
            </a:r>
            <a:endParaRPr kumimoji="1"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DA96F885-817F-4884-AC2A-3B4FF5E2F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0" y="5715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5071" name="Text Box 15">
            <a:extLst>
              <a:ext uri="{FF2B5EF4-FFF2-40B4-BE49-F238E27FC236}">
                <a16:creationId xmlns:a16="http://schemas.microsoft.com/office/drawing/2014/main" id="{C1E2957A-C582-4F5E-8858-2BEF44862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276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5072" name="Text Box 16">
            <a:extLst>
              <a:ext uri="{FF2B5EF4-FFF2-40B4-BE49-F238E27FC236}">
                <a16:creationId xmlns:a16="http://schemas.microsoft.com/office/drawing/2014/main" id="{C64A1BF7-118D-4766-AAAB-323F473F7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8862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45073" name="Text Box 17">
            <a:extLst>
              <a:ext uri="{FF2B5EF4-FFF2-40B4-BE49-F238E27FC236}">
                <a16:creationId xmlns:a16="http://schemas.microsoft.com/office/drawing/2014/main" id="{91C3DA18-1162-466F-ADFD-180056CFC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56388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45074" name="Text Box 18">
            <a:extLst>
              <a:ext uri="{FF2B5EF4-FFF2-40B4-BE49-F238E27FC236}">
                <a16:creationId xmlns:a16="http://schemas.microsoft.com/office/drawing/2014/main" id="{9268220D-323F-46A1-9F0C-32EDEB88C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6388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7185" name="Text Box 19">
            <a:extLst>
              <a:ext uri="{FF2B5EF4-FFF2-40B4-BE49-F238E27FC236}">
                <a16:creationId xmlns:a16="http://schemas.microsoft.com/office/drawing/2014/main" id="{C6F446EC-9961-46A6-AF34-4859450B8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343400"/>
            <a:ext cx="22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1" lang="zh-CN" altLang="zh-CN" sz="1600">
              <a:latin typeface="Times New Roman" panose="02020603050405020304" pitchFamily="18" charset="0"/>
            </a:endParaRPr>
          </a:p>
        </p:txBody>
      </p:sp>
      <p:sp>
        <p:nvSpPr>
          <p:cNvPr id="45076" name="Text Box 20">
            <a:extLst>
              <a:ext uri="{FF2B5EF4-FFF2-40B4-BE49-F238E27FC236}">
                <a16:creationId xmlns:a16="http://schemas.microsoft.com/office/drawing/2014/main" id="{93EDD4C7-7725-4225-92BD-E9B74E45A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343400"/>
            <a:ext cx="22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45077" name="Text Box 21">
            <a:extLst>
              <a:ext uri="{FF2B5EF4-FFF2-40B4-BE49-F238E27FC236}">
                <a16:creationId xmlns:a16="http://schemas.microsoft.com/office/drawing/2014/main" id="{90A30528-6C6A-420B-8F18-A272285C4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4864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16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7188" name="Text Box 22">
            <a:extLst>
              <a:ext uri="{FF2B5EF4-FFF2-40B4-BE49-F238E27FC236}">
                <a16:creationId xmlns:a16="http://schemas.microsoft.com/office/drawing/2014/main" id="{4B66FF65-EBD5-4314-80D4-9852E1850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85800"/>
            <a:ext cx="381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  </a:t>
            </a:r>
          </a:p>
        </p:txBody>
      </p:sp>
      <p:sp>
        <p:nvSpPr>
          <p:cNvPr id="45079" name="Line 23">
            <a:extLst>
              <a:ext uri="{FF2B5EF4-FFF2-40B4-BE49-F238E27FC236}">
                <a16:creationId xmlns:a16="http://schemas.microsoft.com/office/drawing/2014/main" id="{92EB345C-9E4A-4D24-9C75-82787D84A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4648200"/>
            <a:ext cx="1676400" cy="11430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0" name="Line 24">
            <a:extLst>
              <a:ext uri="{FF2B5EF4-FFF2-40B4-BE49-F238E27FC236}">
                <a16:creationId xmlns:a16="http://schemas.microsoft.com/office/drawing/2014/main" id="{A2425DF0-C291-483A-9A06-C8115E0A5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4191000"/>
            <a:ext cx="2514600" cy="17526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1" name="Line 25">
            <a:extLst>
              <a:ext uri="{FF2B5EF4-FFF2-40B4-BE49-F238E27FC236}">
                <a16:creationId xmlns:a16="http://schemas.microsoft.com/office/drawing/2014/main" id="{B4848715-D675-4CB9-BBE9-634CCEDECD93}"/>
              </a:ext>
            </a:extLst>
          </p:cNvPr>
          <p:cNvSpPr>
            <a:spLocks noChangeShapeType="1"/>
          </p:cNvSpPr>
          <p:nvPr/>
        </p:nvSpPr>
        <p:spPr bwMode="auto">
          <a:xfrm rot="21528736">
            <a:off x="6324600" y="3810000"/>
            <a:ext cx="2971800" cy="22098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2" name="Line 26">
            <a:extLst>
              <a:ext uri="{FF2B5EF4-FFF2-40B4-BE49-F238E27FC236}">
                <a16:creationId xmlns:a16="http://schemas.microsoft.com/office/drawing/2014/main" id="{DC014956-A8F9-4B3F-AB41-50B932364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657600"/>
            <a:ext cx="2895600" cy="20574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3" name="AutoShape 27">
            <a:extLst>
              <a:ext uri="{FF2B5EF4-FFF2-40B4-BE49-F238E27FC236}">
                <a16:creationId xmlns:a16="http://schemas.microsoft.com/office/drawing/2014/main" id="{AD1A346D-FD3C-4FBE-B614-2CCD324AE39A}"/>
              </a:ext>
            </a:extLst>
          </p:cNvPr>
          <p:cNvSpPr>
            <a:spLocks/>
          </p:cNvSpPr>
          <p:nvPr/>
        </p:nvSpPr>
        <p:spPr bwMode="auto">
          <a:xfrm>
            <a:off x="8715375" y="3962400"/>
            <a:ext cx="914400" cy="261938"/>
          </a:xfrm>
          <a:prstGeom prst="callout2">
            <a:avLst>
              <a:gd name="adj1" fmla="val 43634"/>
              <a:gd name="adj2" fmla="val -8333"/>
              <a:gd name="adj3" fmla="val 43634"/>
              <a:gd name="adj4" fmla="val -35593"/>
              <a:gd name="adj5" fmla="val 320000"/>
              <a:gd name="adj6" fmla="val -64065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000" b="1">
                <a:latin typeface="Times New Roman" panose="02020603050405020304" pitchFamily="18" charset="0"/>
              </a:rPr>
              <a:t>Q(4,2)</a:t>
            </a:r>
          </a:p>
        </p:txBody>
      </p:sp>
      <p:sp>
        <p:nvSpPr>
          <p:cNvPr id="45084" name="Line 28">
            <a:extLst>
              <a:ext uri="{FF2B5EF4-FFF2-40B4-BE49-F238E27FC236}">
                <a16:creationId xmlns:a16="http://schemas.microsoft.com/office/drawing/2014/main" id="{0AA8F487-3576-48E5-B437-2607BDBBA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953000"/>
            <a:ext cx="1524000" cy="9906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85" name="Text Box 29">
            <a:extLst>
              <a:ext uri="{FF2B5EF4-FFF2-40B4-BE49-F238E27FC236}">
                <a16:creationId xmlns:a16="http://schemas.microsoft.com/office/drawing/2014/main" id="{46FA565F-C665-42A3-85B2-AB761C5C8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1" y="5949950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Z=2</a:t>
            </a:r>
            <a:r>
              <a:rPr kumimoji="1" lang="en-US" altLang="zh-CN" sz="2400" b="1" i="1">
                <a:solidFill>
                  <a:srgbClr val="FF33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+3</a:t>
            </a:r>
            <a:r>
              <a:rPr kumimoji="1" lang="en-US" altLang="zh-CN" sz="2400" b="1" i="1">
                <a:solidFill>
                  <a:srgbClr val="FF33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400" b="1" baseline="-25000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5086" name="Text Box 30">
            <a:extLst>
              <a:ext uri="{FF2B5EF4-FFF2-40B4-BE49-F238E27FC236}">
                <a16:creationId xmlns:a16="http://schemas.microsoft.com/office/drawing/2014/main" id="{5A846A05-72C7-4938-8467-D59E246D8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343401"/>
            <a:ext cx="4724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做目标函数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2x</a:t>
            </a:r>
            <a:r>
              <a:rPr kumimoji="1"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+3x</a:t>
            </a:r>
            <a:r>
              <a:rPr kumimoji="1" lang="en-US" altLang="zh-CN" sz="2400" b="1" baseline="-25000"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的等值线，与阴影部分的边界相交于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Q(4,2)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点，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Q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点为最优解。</a:t>
            </a:r>
            <a:endParaRPr kumimoji="1" lang="zh-CN" altLang="en-US" sz="2400" b="1" baseline="-25000"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med">
    <p:cover dir="ru"/>
    <p:sndAc>
      <p:stSnd>
        <p:snd r:embed="rId3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6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0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7"/>
                                            </p:cond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1"/>
                                            </p:cond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50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5"/>
                                            </p:cond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5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7" grpId="0" autoUpdateAnimBg="0"/>
      <p:bldP spid="45068" grpId="0" autoUpdateAnimBg="0"/>
      <p:bldP spid="45069" grpId="0" autoUpdateAnimBg="0"/>
      <p:bldP spid="45070" grpId="0" autoUpdateAnimBg="0"/>
      <p:bldP spid="45071" grpId="0" autoUpdateAnimBg="0"/>
      <p:bldP spid="45072" grpId="0" autoUpdateAnimBg="0"/>
      <p:bldP spid="45073" grpId="0" autoUpdateAnimBg="0"/>
      <p:bldP spid="45074" grpId="0" autoUpdateAnimBg="0"/>
      <p:bldP spid="45076" grpId="0" autoUpdateAnimBg="0"/>
      <p:bldP spid="45077" grpId="0" autoUpdateAnimBg="0"/>
      <p:bldP spid="45083" grpId="0" animBg="1" autoUpdateAnimBg="0"/>
      <p:bldP spid="45085" grpId="0" autoUpdateAnimBg="0"/>
      <p:bldP spid="4508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D67B3BD-E09A-4D26-A0CD-E3B02955B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685800"/>
            <a:ext cx="990600" cy="762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例</a:t>
            </a:r>
          </a:p>
        </p:txBody>
      </p:sp>
      <p:graphicFrame>
        <p:nvGraphicFramePr>
          <p:cNvPr id="46083" name="Object 3">
            <a:extLst>
              <a:ext uri="{FF2B5EF4-FFF2-40B4-BE49-F238E27FC236}">
                <a16:creationId xmlns:a16="http://schemas.microsoft.com/office/drawing/2014/main" id="{10B290F0-F8A2-47F4-8B30-3F9C2D263046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5715000" y="1295401"/>
          <a:ext cx="4692650" cy="525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VISIO" r:id="rId5" imgW="4133850" imgH="4362437" progId="Visio.Drawing.4">
                  <p:embed/>
                </p:oleObj>
              </mc:Choice>
              <mc:Fallback>
                <p:oleObj name="VISIO" r:id="rId5" imgW="4133850" imgH="4362437" progId="Visio.Drawing.4">
                  <p:embed/>
                  <p:pic>
                    <p:nvPicPr>
                      <p:cNvPr id="46083" name="Object 3">
                        <a:extLst>
                          <a:ext uri="{FF2B5EF4-FFF2-40B4-BE49-F238E27FC236}">
                            <a16:creationId xmlns:a16="http://schemas.microsoft.com/office/drawing/2014/main" id="{10B290F0-F8A2-47F4-8B30-3F9C2D2630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95401"/>
                        <a:ext cx="4692650" cy="52562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>
            <a:extLst>
              <a:ext uri="{FF2B5EF4-FFF2-40B4-BE49-F238E27FC236}">
                <a16:creationId xmlns:a16="http://schemas.microsoft.com/office/drawing/2014/main" id="{5C8BFA70-0635-45AE-A059-3F45F26328BA}"/>
              </a:ext>
            </a:extLst>
          </p:cNvPr>
          <p:cNvGraphicFramePr>
            <a:graphicFrameLocks noChangeAspect="1"/>
          </p:cNvGraphicFramePr>
          <p:nvPr>
            <p:ph type="body" sz="half" idx="1"/>
          </p:nvPr>
        </p:nvGraphicFramePr>
        <p:xfrm>
          <a:off x="1995489" y="1676401"/>
          <a:ext cx="3017837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7" imgW="1247659" imgH="1162037" progId="Equation.3">
                  <p:embed/>
                </p:oleObj>
              </mc:Choice>
              <mc:Fallback>
                <p:oleObj name="Equation" r:id="rId7" imgW="1247659" imgH="1162037" progId="Equation.3">
                  <p:embed/>
                  <p:pic>
                    <p:nvPicPr>
                      <p:cNvPr id="46084" name="Object 4">
                        <a:extLst>
                          <a:ext uri="{FF2B5EF4-FFF2-40B4-BE49-F238E27FC236}">
                            <a16:creationId xmlns:a16="http://schemas.microsoft.com/office/drawing/2014/main" id="{5C8BFA70-0635-45AE-A059-3F45F2632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9" y="1676401"/>
                        <a:ext cx="3017837" cy="276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>
            <a:extLst>
              <a:ext uri="{FF2B5EF4-FFF2-40B4-BE49-F238E27FC236}">
                <a16:creationId xmlns:a16="http://schemas.microsoft.com/office/drawing/2014/main" id="{5DA4BFD3-B1C5-4AA2-8BAF-A3A2A9E9EA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1295401"/>
          <a:ext cx="4692650" cy="525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VISIO" r:id="rId9" imgW="4133850" imgH="4362437" progId="Visio.Drawing.4">
                  <p:embed/>
                </p:oleObj>
              </mc:Choice>
              <mc:Fallback>
                <p:oleObj name="VISIO" r:id="rId9" imgW="4133850" imgH="4362437" progId="Visio.Drawing.4">
                  <p:embed/>
                  <p:pic>
                    <p:nvPicPr>
                      <p:cNvPr id="46085" name="Object 5">
                        <a:extLst>
                          <a:ext uri="{FF2B5EF4-FFF2-40B4-BE49-F238E27FC236}">
                            <a16:creationId xmlns:a16="http://schemas.microsoft.com/office/drawing/2014/main" id="{5DA4BFD3-B1C5-4AA2-8BAF-A3A2A9E9EA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95401"/>
                        <a:ext cx="4692650" cy="52562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Line 6">
            <a:extLst>
              <a:ext uri="{FF2B5EF4-FFF2-40B4-BE49-F238E27FC236}">
                <a16:creationId xmlns:a16="http://schemas.microsoft.com/office/drawing/2014/main" id="{9299AFC8-008B-49BD-8B2D-B25E07CAE0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4648200"/>
            <a:ext cx="1066800" cy="16764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7" name="Line 7">
            <a:extLst>
              <a:ext uri="{FF2B5EF4-FFF2-40B4-BE49-F238E27FC236}">
                <a16:creationId xmlns:a16="http://schemas.microsoft.com/office/drawing/2014/main" id="{59A17A03-ACA7-4C9C-ACCE-898502047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4114800"/>
            <a:ext cx="1371600" cy="21336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8" name="Line 8">
            <a:extLst>
              <a:ext uri="{FF2B5EF4-FFF2-40B4-BE49-F238E27FC236}">
                <a16:creationId xmlns:a16="http://schemas.microsoft.com/office/drawing/2014/main" id="{4F4C6E72-BEAC-40D5-B332-D32FAF387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657600"/>
            <a:ext cx="1676400" cy="25908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9" name="Line 9">
            <a:extLst>
              <a:ext uri="{FF2B5EF4-FFF2-40B4-BE49-F238E27FC236}">
                <a16:creationId xmlns:a16="http://schemas.microsoft.com/office/drawing/2014/main" id="{63A1C9F8-0481-44E9-9227-5B658AD8B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200400"/>
            <a:ext cx="1905000" cy="29718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0" name="Line 10">
            <a:extLst>
              <a:ext uri="{FF2B5EF4-FFF2-40B4-BE49-F238E27FC236}">
                <a16:creationId xmlns:a16="http://schemas.microsoft.com/office/drawing/2014/main" id="{91EC1329-4E66-457F-85E5-2665F246B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819400"/>
            <a:ext cx="2286000" cy="35052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1" name="Line 11">
            <a:extLst>
              <a:ext uri="{FF2B5EF4-FFF2-40B4-BE49-F238E27FC236}">
                <a16:creationId xmlns:a16="http://schemas.microsoft.com/office/drawing/2014/main" id="{6A19045A-34D6-4404-9A49-0070D1B633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362200"/>
            <a:ext cx="2590800" cy="39624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2" name="Line 12">
            <a:extLst>
              <a:ext uri="{FF2B5EF4-FFF2-40B4-BE49-F238E27FC236}">
                <a16:creationId xmlns:a16="http://schemas.microsoft.com/office/drawing/2014/main" id="{3E0580D9-C55A-471E-A793-51CC882382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057400"/>
            <a:ext cx="2743200" cy="43434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3" name="Line 13">
            <a:extLst>
              <a:ext uri="{FF2B5EF4-FFF2-40B4-BE49-F238E27FC236}">
                <a16:creationId xmlns:a16="http://schemas.microsoft.com/office/drawing/2014/main" id="{232825DA-7C76-4757-B82B-51CCE64E8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029200"/>
            <a:ext cx="762000" cy="12192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4" name="Line 14">
            <a:extLst>
              <a:ext uri="{FF2B5EF4-FFF2-40B4-BE49-F238E27FC236}">
                <a16:creationId xmlns:a16="http://schemas.microsoft.com/office/drawing/2014/main" id="{4A8CFC1E-8E3D-4F3B-B295-85BF46E96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5486400"/>
            <a:ext cx="457200" cy="7620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5" name="Line 15">
            <a:extLst>
              <a:ext uri="{FF2B5EF4-FFF2-40B4-BE49-F238E27FC236}">
                <a16:creationId xmlns:a16="http://schemas.microsoft.com/office/drawing/2014/main" id="{6758C428-0150-4106-B6AC-201F53CC8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5867400"/>
            <a:ext cx="304800" cy="45720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6" name="Text Box 16">
            <a:extLst>
              <a:ext uri="{FF2B5EF4-FFF2-40B4-BE49-F238E27FC236}">
                <a16:creationId xmlns:a16="http://schemas.microsoft.com/office/drawing/2014/main" id="{9FE0C636-55FE-44FA-91C8-82FAD61BB4C5}"/>
              </a:ext>
            </a:extLst>
          </p:cNvPr>
          <p:cNvSpPr txBox="1">
            <a:spLocks noChangeArrowheads="1"/>
          </p:cNvSpPr>
          <p:nvPr/>
        </p:nvSpPr>
        <p:spPr bwMode="auto">
          <a:xfrm rot="3736024">
            <a:off x="6615907" y="3305970"/>
            <a:ext cx="695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Z=36</a:t>
            </a:r>
            <a:endParaRPr kumimoji="1" lang="en-US" altLang="zh-CN" sz="240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6097" name="Object 17">
            <a:extLst>
              <a:ext uri="{FF2B5EF4-FFF2-40B4-BE49-F238E27FC236}">
                <a16:creationId xmlns:a16="http://schemas.microsoft.com/office/drawing/2014/main" id="{8D3B833A-B466-418C-920F-DA89E2DA35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1" y="4876801"/>
          <a:ext cx="2093913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11" imgW="990677" imgH="676301" progId="Equation.3">
                  <p:embed/>
                </p:oleObj>
              </mc:Choice>
              <mc:Fallback>
                <p:oleObj name="Equation" r:id="rId11" imgW="990677" imgH="676301" progId="Equation.3">
                  <p:embed/>
                  <p:pic>
                    <p:nvPicPr>
                      <p:cNvPr id="46097" name="Object 17">
                        <a:extLst>
                          <a:ext uri="{FF2B5EF4-FFF2-40B4-BE49-F238E27FC236}">
                            <a16:creationId xmlns:a16="http://schemas.microsoft.com/office/drawing/2014/main" id="{8D3B833A-B466-418C-920F-DA89E2DA35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1" y="4876801"/>
                        <a:ext cx="2093913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cover dir="ru"/>
    <p:sndAc>
      <p:stSnd>
        <p:snd r:embed="rId4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0"/>
                                            </p:cond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D46EDC5-D1FF-4F38-97D5-EA084F280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1981200"/>
            <a:ext cx="77724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600" b="1">
                <a:solidFill>
                  <a:schemeClr val="tx1"/>
                </a:solidFill>
              </a:rPr>
              <a:t>结论：</a:t>
            </a:r>
            <a:r>
              <a:rPr lang="zh-CN" altLang="en-US" sz="3600" b="1" u="sng">
                <a:solidFill>
                  <a:schemeClr val="tx1"/>
                </a:solidFill>
              </a:rPr>
              <a:t>若</a:t>
            </a:r>
            <a:r>
              <a:rPr lang="en-US" altLang="zh-CN" sz="3600" b="1" u="sng">
                <a:solidFill>
                  <a:schemeClr val="tx1"/>
                </a:solidFill>
              </a:rPr>
              <a:t>LP</a:t>
            </a:r>
            <a:r>
              <a:rPr lang="zh-CN" altLang="en-US" sz="3600" b="1" u="sng">
                <a:solidFill>
                  <a:schemeClr val="tx1"/>
                </a:solidFill>
              </a:rPr>
              <a:t>问题存在最优解，则必在</a:t>
            </a:r>
            <a:br>
              <a:rPr lang="zh-CN" altLang="en-US" sz="3600" b="1" u="sng">
                <a:solidFill>
                  <a:schemeClr val="tx1"/>
                </a:solidFill>
              </a:rPr>
            </a:br>
            <a:r>
              <a:rPr lang="zh-CN" altLang="en-US" sz="3600" b="1">
                <a:solidFill>
                  <a:schemeClr val="tx1"/>
                </a:solidFill>
              </a:rPr>
              <a:t>             </a:t>
            </a:r>
            <a:r>
              <a:rPr lang="zh-CN" altLang="en-US" sz="3600" b="1" u="sng">
                <a:solidFill>
                  <a:schemeClr val="tx1"/>
                </a:solidFill>
              </a:rPr>
              <a:t>可行域的某个极点上找到。</a:t>
            </a:r>
          </a:p>
        </p:txBody>
      </p:sp>
      <p:sp>
        <p:nvSpPr>
          <p:cNvPr id="36867" name="Text Box 6">
            <a:extLst>
              <a:ext uri="{FF2B5EF4-FFF2-40B4-BE49-F238E27FC236}">
                <a16:creationId xmlns:a16="http://schemas.microsoft.com/office/drawing/2014/main" id="{3B4775B2-9318-4A32-A552-09B3D777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724400"/>
            <a:ext cx="373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2776" name="Rectangle 8">
            <a:extLst>
              <a:ext uri="{FF2B5EF4-FFF2-40B4-BE49-F238E27FC236}">
                <a16:creationId xmlns:a16="http://schemas.microsoft.com/office/drawing/2014/main" id="{8C277B05-8396-47A8-8225-E7D19C9FB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686" y="3994598"/>
            <a:ext cx="8480207" cy="13849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一般的，当等值线沿目标函数法向量方向平行移</a:t>
            </a:r>
          </a:p>
          <a:p>
            <a:pPr algn="ctr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动时，目标函数值逐步增加；当等值线沿目标函数法</a:t>
            </a:r>
          </a:p>
          <a:p>
            <a:pPr algn="ctr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向量反方向 平行移动时，目标函数值逐步减少。       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utoUpdateAnimBg="0"/>
      <p:bldP spid="3277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A2FB3EB-BDB2-4071-9057-3E95FE1D2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6914" y="103189"/>
            <a:ext cx="8243887" cy="1050925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>
                <a:solidFill>
                  <a:schemeClr val="tx1"/>
                </a:solidFill>
              </a:rPr>
              <a:t>二、几种特殊情况</a:t>
            </a:r>
            <a:br>
              <a:rPr lang="zh-CN" altLang="en-US" sz="3200">
                <a:solidFill>
                  <a:srgbClr val="FFFF00"/>
                </a:solidFill>
              </a:rPr>
            </a:br>
            <a:endParaRPr lang="zh-CN" altLang="en-US" sz="3200">
              <a:solidFill>
                <a:srgbClr val="FFFF00"/>
              </a:solidFill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9E8AAE2-E185-443B-A709-0773B58FEF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00137" y="933450"/>
            <a:ext cx="9912077" cy="5924550"/>
          </a:xfrm>
        </p:spPr>
        <p:txBody>
          <a:bodyPr/>
          <a:lstStyle/>
          <a:p>
            <a:pPr marL="609600" indent="-60960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LP</a:t>
            </a:r>
            <a:r>
              <a:rPr lang="zh-CN" altLang="en-US" b="1" dirty="0"/>
              <a:t>存在多个解</a:t>
            </a:r>
          </a:p>
          <a:p>
            <a:pPr marL="609600" indent="-609600">
              <a:buNone/>
            </a:pPr>
            <a:endParaRPr lang="zh-CN" altLang="en-US" b="1" dirty="0"/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marL="609600" indent="-609600">
              <a:buNone/>
            </a:pPr>
            <a:endParaRPr lang="en-US" altLang="zh-CN" dirty="0">
              <a:solidFill>
                <a:srgbClr val="FFFF00"/>
              </a:solidFill>
            </a:endParaRPr>
          </a:p>
        </p:txBody>
      </p:sp>
      <p:graphicFrame>
        <p:nvGraphicFramePr>
          <p:cNvPr id="34821" name="Object 5">
            <a:extLst>
              <a:ext uri="{FF2B5EF4-FFF2-40B4-BE49-F238E27FC236}">
                <a16:creationId xmlns:a16="http://schemas.microsoft.com/office/drawing/2014/main" id="{BECB8267-7766-4B78-964C-7A59012B5D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8926" y="2859089"/>
          <a:ext cx="4386263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3" imgW="1981084" imgH="904978" progId="Equation.DSMT4">
                  <p:embed/>
                </p:oleObj>
              </mc:Choice>
              <mc:Fallback>
                <p:oleObj name="Equation" r:id="rId3" imgW="1981084" imgH="904978" progId="Equation.DSMT4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BECB8267-7766-4B78-964C-7A59012B5D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6" y="2859089"/>
                        <a:ext cx="4386263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6">
            <a:extLst>
              <a:ext uri="{FF2B5EF4-FFF2-40B4-BE49-F238E27FC236}">
                <a16:creationId xmlns:a16="http://schemas.microsoft.com/office/drawing/2014/main" id="{CFE7AFF9-2956-4BD3-9572-30C0A92B1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962400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02901479-7AA9-467E-9A62-3284DB7AD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4196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graphicFrame>
        <p:nvGraphicFramePr>
          <p:cNvPr id="34826" name="Object 10">
            <a:extLst>
              <a:ext uri="{FF2B5EF4-FFF2-40B4-BE49-F238E27FC236}">
                <a16:creationId xmlns:a16="http://schemas.microsoft.com/office/drawing/2014/main" id="{BB921FC9-2BBA-4EF1-BA0E-E00EF1AE7C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8476" y="5410201"/>
          <a:ext cx="8882063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5" imgW="3333750" imgH="418971" progId="Equation.DSMT4">
                  <p:embed/>
                </p:oleObj>
              </mc:Choice>
              <mc:Fallback>
                <p:oleObj name="Equation" r:id="rId5" imgW="3333750" imgH="418971" progId="Equation.DSMT4">
                  <p:embed/>
                  <p:pic>
                    <p:nvPicPr>
                      <p:cNvPr id="34826" name="Object 10">
                        <a:extLst>
                          <a:ext uri="{FF2B5EF4-FFF2-40B4-BE49-F238E27FC236}">
                            <a16:creationId xmlns:a16="http://schemas.microsoft.com/office/drawing/2014/main" id="{BB921FC9-2BBA-4EF1-BA0E-E00EF1AE7C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476" y="5410201"/>
                        <a:ext cx="8882063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6">
            <a:extLst>
              <a:ext uri="{FF2B5EF4-FFF2-40B4-BE49-F238E27FC236}">
                <a16:creationId xmlns:a16="http://schemas.microsoft.com/office/drawing/2014/main" id="{3CF2842E-A9D7-4625-A578-FACD20075E60}"/>
              </a:ext>
            </a:extLst>
          </p:cNvPr>
          <p:cNvGrpSpPr>
            <a:grpSpLocks/>
          </p:cNvGrpSpPr>
          <p:nvPr/>
        </p:nvGrpSpPr>
        <p:grpSpPr bwMode="auto">
          <a:xfrm>
            <a:off x="3886201" y="-157163"/>
            <a:ext cx="6899275" cy="6081713"/>
            <a:chOff x="1488" y="-99"/>
            <a:chExt cx="4346" cy="3831"/>
          </a:xfrm>
        </p:grpSpPr>
        <p:sp>
          <p:nvSpPr>
            <p:cNvPr id="9226" name="Text Box 7">
              <a:extLst>
                <a:ext uri="{FF2B5EF4-FFF2-40B4-BE49-F238E27FC236}">
                  <a16:creationId xmlns:a16="http://schemas.microsoft.com/office/drawing/2014/main" id="{9F59FA86-5005-49A6-97BD-3AC57963F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928"/>
              <a:ext cx="16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9227" name="Group 45">
              <a:extLst>
                <a:ext uri="{FF2B5EF4-FFF2-40B4-BE49-F238E27FC236}">
                  <a16:creationId xmlns:a16="http://schemas.microsoft.com/office/drawing/2014/main" id="{67B23468-84A3-4365-9314-87FE6E5959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6" y="-99"/>
              <a:ext cx="3408" cy="3348"/>
              <a:chOff x="2544" y="-144"/>
              <a:chExt cx="3408" cy="3348"/>
            </a:xfrm>
          </p:grpSpPr>
          <p:graphicFrame>
            <p:nvGraphicFramePr>
              <p:cNvPr id="9220" name="Object 4">
                <a:extLst>
                  <a:ext uri="{FF2B5EF4-FFF2-40B4-BE49-F238E27FC236}">
                    <a16:creationId xmlns:a16="http://schemas.microsoft.com/office/drawing/2014/main" id="{3791FE2B-E5D1-4D1C-9708-8B2FB70A52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44" y="1804"/>
              <a:ext cx="72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9" name="Equation" r:id="rId7" imgW="114151" imgH="215619" progId="Equation.3">
                      <p:embed/>
                    </p:oleObj>
                  </mc:Choice>
                  <mc:Fallback>
                    <p:oleObj name="Equation" r:id="rId7" imgW="114151" imgH="215619" progId="Equation.3">
                      <p:embed/>
                      <p:pic>
                        <p:nvPicPr>
                          <p:cNvPr id="9220" name="Object 4">
                            <a:extLst>
                              <a:ext uri="{FF2B5EF4-FFF2-40B4-BE49-F238E27FC236}">
                                <a16:creationId xmlns:a16="http://schemas.microsoft.com/office/drawing/2014/main" id="{3791FE2B-E5D1-4D1C-9708-8B2FB70A523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44" y="1804"/>
                            <a:ext cx="72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29" name="Line 12">
                <a:extLst>
                  <a:ext uri="{FF2B5EF4-FFF2-40B4-BE49-F238E27FC236}">
                    <a16:creationId xmlns:a16="http://schemas.microsoft.com/office/drawing/2014/main" id="{3777B120-5F60-49F6-9B87-B1C0D001B1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1" y="128"/>
                <a:ext cx="45" cy="2495"/>
              </a:xfrm>
              <a:prstGeom prst="line">
                <a:avLst/>
              </a:prstGeom>
              <a:noFill/>
              <a:ln w="9525">
                <a:solidFill>
                  <a:srgbClr val="99CC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0" name="Line 13">
                <a:extLst>
                  <a:ext uri="{FF2B5EF4-FFF2-40B4-BE49-F238E27FC236}">
                    <a16:creationId xmlns:a16="http://schemas.microsoft.com/office/drawing/2014/main" id="{6F4A628A-EC9A-401A-8E21-C9A51A92CA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6" y="2623"/>
                <a:ext cx="2449" cy="0"/>
              </a:xfrm>
              <a:prstGeom prst="line">
                <a:avLst/>
              </a:prstGeom>
              <a:noFill/>
              <a:ln w="9525">
                <a:solidFill>
                  <a:srgbClr val="99CC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1" name="Text Box 14">
                <a:extLst>
                  <a:ext uri="{FF2B5EF4-FFF2-40B4-BE49-F238E27FC236}">
                    <a16:creationId xmlns:a16="http://schemas.microsoft.com/office/drawing/2014/main" id="{B5BE7D25-D2BB-40B3-8F88-6607BFB258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5" y="2442"/>
                <a:ext cx="317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anose="02020603050405020304" pitchFamily="18" charset="0"/>
                  </a:rPr>
                  <a:t>x</a:t>
                </a:r>
                <a:r>
                  <a:rPr kumimoji="1" lang="en-US" altLang="zh-CN" sz="1200" b="1">
                    <a:latin typeface="Times New Roman" panose="02020603050405020304" pitchFamily="18" charset="0"/>
                  </a:rPr>
                  <a:t>1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32" name="Text Box 15">
                <a:extLst>
                  <a:ext uri="{FF2B5EF4-FFF2-40B4-BE49-F238E27FC236}">
                    <a16:creationId xmlns:a16="http://schemas.microsoft.com/office/drawing/2014/main" id="{9C0D75F9-752F-4AFB-AC4E-48F1B0A04E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04" y="-144"/>
                <a:ext cx="36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anose="02020603050405020304" pitchFamily="18" charset="0"/>
                  </a:rPr>
                  <a:t>x</a:t>
                </a:r>
                <a:r>
                  <a:rPr kumimoji="1" lang="en-US" altLang="zh-CN" sz="1200" b="1">
                    <a:latin typeface="Times New Roman" panose="02020603050405020304" pitchFamily="18" charset="0"/>
                  </a:rPr>
                  <a:t>2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33" name="Text Box 16">
                <a:extLst>
                  <a:ext uri="{FF2B5EF4-FFF2-40B4-BE49-F238E27FC236}">
                    <a16:creationId xmlns:a16="http://schemas.microsoft.com/office/drawing/2014/main" id="{FB9AAE8D-A9EE-49F5-B65B-B6D694F69E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6" y="2623"/>
                <a:ext cx="226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>
                    <a:solidFill>
                      <a:srgbClr val="99CCFF"/>
                    </a:solidFill>
                    <a:latin typeface="Times New Roman" panose="02020603050405020304" pitchFamily="18" charset="0"/>
                  </a:rPr>
                  <a:t>          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50         100         150</a:t>
                </a:r>
              </a:p>
            </p:txBody>
          </p:sp>
          <p:sp>
            <p:nvSpPr>
              <p:cNvPr id="9234" name="Text Box 17">
                <a:extLst>
                  <a:ext uri="{FF2B5EF4-FFF2-40B4-BE49-F238E27FC236}">
                    <a16:creationId xmlns:a16="http://schemas.microsoft.com/office/drawing/2014/main" id="{240A8E34-9B5E-4D4C-A0F9-25702FACFD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7" y="446"/>
                <a:ext cx="590" cy="1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>
                    <a:solidFill>
                      <a:srgbClr val="99CCFF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150</a:t>
                </a:r>
              </a:p>
              <a:p>
                <a:pPr eaLnBrk="1" hangingPunct="1">
                  <a:spcBef>
                    <a:spcPct val="50000"/>
                  </a:spcBef>
                </a:pPr>
                <a:endParaRPr kumimoji="1" lang="en-US" altLang="zh-CN" sz="2400" b="1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 100</a:t>
                </a:r>
              </a:p>
              <a:p>
                <a:pPr eaLnBrk="1" hangingPunct="1">
                  <a:spcBef>
                    <a:spcPct val="50000"/>
                  </a:spcBef>
                </a:pPr>
                <a:endParaRPr kumimoji="1" lang="en-US" altLang="zh-CN" sz="2400" b="1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   50</a:t>
                </a:r>
              </a:p>
            </p:txBody>
          </p:sp>
          <p:sp>
            <p:nvSpPr>
              <p:cNvPr id="9235" name="Line 18">
                <a:extLst>
                  <a:ext uri="{FF2B5EF4-FFF2-40B4-BE49-F238E27FC236}">
                    <a16:creationId xmlns:a16="http://schemas.microsoft.com/office/drawing/2014/main" id="{F6A3D444-CB93-472A-A734-76680625E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3" y="1164"/>
                <a:ext cx="2767" cy="18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6" name="Line 19">
                <a:extLst>
                  <a:ext uri="{FF2B5EF4-FFF2-40B4-BE49-F238E27FC236}">
                    <a16:creationId xmlns:a16="http://schemas.microsoft.com/office/drawing/2014/main" id="{4FA11AB4-C30F-4245-9745-FF05FABDE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2" y="1035"/>
                <a:ext cx="91" cy="136"/>
              </a:xfrm>
              <a:prstGeom prst="line">
                <a:avLst/>
              </a:prstGeom>
              <a:noFill/>
              <a:ln w="9525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7" name="Line 20">
                <a:extLst>
                  <a:ext uri="{FF2B5EF4-FFF2-40B4-BE49-F238E27FC236}">
                    <a16:creationId xmlns:a16="http://schemas.microsoft.com/office/drawing/2014/main" id="{0B10CAFA-2DBC-4570-A4C2-6CF2B0C6E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99" y="2895"/>
                <a:ext cx="90" cy="136"/>
              </a:xfrm>
              <a:prstGeom prst="line">
                <a:avLst/>
              </a:prstGeom>
              <a:noFill/>
              <a:ln w="9525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8" name="Line 21">
                <a:extLst>
                  <a:ext uri="{FF2B5EF4-FFF2-40B4-BE49-F238E27FC236}">
                    <a16:creationId xmlns:a16="http://schemas.microsoft.com/office/drawing/2014/main" id="{59C8FED5-4258-455F-9B65-BADD928BAE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5" y="809"/>
                <a:ext cx="1587" cy="22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9" name="Text Box 22">
                <a:extLst>
                  <a:ext uri="{FF2B5EF4-FFF2-40B4-BE49-F238E27FC236}">
                    <a16:creationId xmlns:a16="http://schemas.microsoft.com/office/drawing/2014/main" id="{DA0EAB63-0489-4389-8FB0-8DCFE1A516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3" y="2850"/>
                <a:ext cx="2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800" b="1">
                    <a:latin typeface="Times New Roman" panose="02020603050405020304" pitchFamily="18" charset="0"/>
                  </a:rPr>
                  <a:t>l</a:t>
                </a:r>
                <a:r>
                  <a:rPr kumimoji="1" lang="en-US" altLang="zh-CN" sz="1200" b="1">
                    <a:latin typeface="Times New Roman" panose="02020603050405020304" pitchFamily="18" charset="0"/>
                  </a:rPr>
                  <a:t>2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40" name="Line 23">
                <a:extLst>
                  <a:ext uri="{FF2B5EF4-FFF2-40B4-BE49-F238E27FC236}">
                    <a16:creationId xmlns:a16="http://schemas.microsoft.com/office/drawing/2014/main" id="{8D01DC70-AEB9-47F8-BA79-AC2879FF3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3" y="809"/>
                <a:ext cx="92" cy="90"/>
              </a:xfrm>
              <a:prstGeom prst="line">
                <a:avLst/>
              </a:prstGeom>
              <a:noFill/>
              <a:ln w="9525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1" name="Line 24">
                <a:extLst>
                  <a:ext uri="{FF2B5EF4-FFF2-40B4-BE49-F238E27FC236}">
                    <a16:creationId xmlns:a16="http://schemas.microsoft.com/office/drawing/2014/main" id="{337D7ED0-C1B4-4E15-ADDC-8CFA174BEB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56" y="3031"/>
                <a:ext cx="136" cy="119"/>
              </a:xfrm>
              <a:prstGeom prst="line">
                <a:avLst/>
              </a:prstGeom>
              <a:noFill/>
              <a:ln w="9525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2" name="Freeform 25">
                <a:extLst>
                  <a:ext uri="{FF2B5EF4-FFF2-40B4-BE49-F238E27FC236}">
                    <a16:creationId xmlns:a16="http://schemas.microsoft.com/office/drawing/2014/main" id="{153C925F-0AFD-4227-AEC6-3B140ACD4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0" y="1248"/>
                <a:ext cx="1199" cy="1375"/>
              </a:xfrm>
              <a:custGeom>
                <a:avLst/>
                <a:gdLst>
                  <a:gd name="T0" fmla="*/ 0 w 1179"/>
                  <a:gd name="T1" fmla="*/ 0 h 1361"/>
                  <a:gd name="T2" fmla="*/ 48 w 1179"/>
                  <a:gd name="T3" fmla="*/ 1403 h 1361"/>
                  <a:gd name="T4" fmla="*/ 1240 w 1179"/>
                  <a:gd name="T5" fmla="*/ 1403 h 1361"/>
                  <a:gd name="T6" fmla="*/ 381 w 1179"/>
                  <a:gd name="T7" fmla="*/ 233 h 1361"/>
                  <a:gd name="T8" fmla="*/ 0 w 1179"/>
                  <a:gd name="T9" fmla="*/ 0 h 13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9"/>
                  <a:gd name="T16" fmla="*/ 0 h 1361"/>
                  <a:gd name="T17" fmla="*/ 1179 w 1179"/>
                  <a:gd name="T18" fmla="*/ 1361 h 13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9" h="1361">
                    <a:moveTo>
                      <a:pt x="0" y="0"/>
                    </a:moveTo>
                    <a:lnTo>
                      <a:pt x="45" y="1361"/>
                    </a:lnTo>
                    <a:lnTo>
                      <a:pt x="1179" y="1361"/>
                    </a:lnTo>
                    <a:lnTo>
                      <a:pt x="363" y="2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00"/>
              </a:solidFill>
              <a:ln w="19050" cap="rnd" cmpd="sng">
                <a:solidFill>
                  <a:srgbClr val="FF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3" name="Text Box 27">
                <a:extLst>
                  <a:ext uri="{FF2B5EF4-FFF2-40B4-BE49-F238E27FC236}">
                    <a16:creationId xmlns:a16="http://schemas.microsoft.com/office/drawing/2014/main" id="{99E61E05-89BD-4025-852F-C134C179C8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9" y="2578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9244" name="Text Box 28">
                <a:extLst>
                  <a:ext uri="{FF2B5EF4-FFF2-40B4-BE49-F238E27FC236}">
                    <a16:creationId xmlns:a16="http://schemas.microsoft.com/office/drawing/2014/main" id="{7E444AFE-65C2-40A1-8BCE-7DE38E4426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75" y="2396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9245" name="Text Box 29">
                <a:extLst>
                  <a:ext uri="{FF2B5EF4-FFF2-40B4-BE49-F238E27FC236}">
                    <a16:creationId xmlns:a16="http://schemas.microsoft.com/office/drawing/2014/main" id="{242B5FEF-5775-45F6-91F0-02ABD7667F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1217"/>
                <a:ext cx="31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9246" name="Text Box 30">
                <a:extLst>
                  <a:ext uri="{FF2B5EF4-FFF2-40B4-BE49-F238E27FC236}">
                    <a16:creationId xmlns:a16="http://schemas.microsoft.com/office/drawing/2014/main" id="{63B4C2BE-727B-4314-BC79-02AA77C1AA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9" y="945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9247" name="Text Box 32">
                <a:extLst>
                  <a:ext uri="{FF2B5EF4-FFF2-40B4-BE49-F238E27FC236}">
                    <a16:creationId xmlns:a16="http://schemas.microsoft.com/office/drawing/2014/main" id="{B998B523-B47D-42CA-AE00-379568EE2F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6" y="2759"/>
                <a:ext cx="58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z</a:t>
                </a:r>
                <a:r>
                  <a:rPr kumimoji="1" lang="en-US" altLang="zh-CN" sz="2000" b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=500</a:t>
                </a:r>
              </a:p>
            </p:txBody>
          </p:sp>
          <p:sp>
            <p:nvSpPr>
              <p:cNvPr id="9248" name="Text Box 34">
                <a:extLst>
                  <a:ext uri="{FF2B5EF4-FFF2-40B4-BE49-F238E27FC236}">
                    <a16:creationId xmlns:a16="http://schemas.microsoft.com/office/drawing/2014/main" id="{B956C1B0-A9F5-4C50-A8A4-736C4B8644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7" y="2759"/>
                <a:ext cx="6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z</a:t>
                </a:r>
                <a:r>
                  <a:rPr kumimoji="1" lang="en-US" altLang="zh-CN" sz="2000" b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=1000</a:t>
                </a:r>
              </a:p>
            </p:txBody>
          </p:sp>
          <p:sp>
            <p:nvSpPr>
              <p:cNvPr id="9249" name="Text Box 36">
                <a:extLst>
                  <a:ext uri="{FF2B5EF4-FFF2-40B4-BE49-F238E27FC236}">
                    <a16:creationId xmlns:a16="http://schemas.microsoft.com/office/drawing/2014/main" id="{61258711-3C15-48A5-A403-54311F552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7" y="2215"/>
                <a:ext cx="68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000" b="1" i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z</a:t>
                </a:r>
                <a:r>
                  <a:rPr kumimoji="1" lang="en-US" altLang="zh-CN" sz="2000" b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=1260</a:t>
                </a:r>
              </a:p>
            </p:txBody>
          </p:sp>
          <p:sp>
            <p:nvSpPr>
              <p:cNvPr id="9250" name="Text Box 37">
                <a:extLst>
                  <a:ext uri="{FF2B5EF4-FFF2-40B4-BE49-F238E27FC236}">
                    <a16:creationId xmlns:a16="http://schemas.microsoft.com/office/drawing/2014/main" id="{4B0ADECA-41D7-4942-9F57-EC292153D0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5" y="1217"/>
                <a:ext cx="77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rgbClr val="FF9900"/>
                    </a:solidFill>
                    <a:latin typeface="Times New Roman" panose="02020603050405020304" pitchFamily="18" charset="0"/>
                  </a:rPr>
                  <a:t>(30,80)</a:t>
                </a:r>
              </a:p>
            </p:txBody>
          </p:sp>
          <p:sp>
            <p:nvSpPr>
              <p:cNvPr id="9251" name="Line 42">
                <a:extLst>
                  <a:ext uri="{FF2B5EF4-FFF2-40B4-BE49-F238E27FC236}">
                    <a16:creationId xmlns:a16="http://schemas.microsoft.com/office/drawing/2014/main" id="{DB27AF6F-73F2-45A4-AE15-51A0C71BE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1344"/>
                <a:ext cx="2767" cy="186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228" name="Line 43">
              <a:extLst>
                <a:ext uri="{FF2B5EF4-FFF2-40B4-BE49-F238E27FC236}">
                  <a16:creationId xmlns:a16="http://schemas.microsoft.com/office/drawing/2014/main" id="{6532E973-9196-4CC2-814E-7C8698C7E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872"/>
              <a:ext cx="2767" cy="186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B931273-1989-4093-B0D9-A7862E4AF5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09600"/>
            <a:ext cx="80010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200" b="1">
                <a:solidFill>
                  <a:schemeClr val="tx1"/>
                </a:solidFill>
              </a:rPr>
              <a:t>2</a:t>
            </a:r>
            <a:r>
              <a:rPr lang="zh-CN" altLang="en-US" sz="3200" b="1">
                <a:solidFill>
                  <a:schemeClr val="tx1"/>
                </a:solidFill>
              </a:rPr>
              <a:t>、</a:t>
            </a:r>
            <a:r>
              <a:rPr lang="en-US" altLang="zh-CN" sz="3200" b="1">
                <a:solidFill>
                  <a:schemeClr val="tx1"/>
                </a:solidFill>
              </a:rPr>
              <a:t>LP</a:t>
            </a:r>
            <a:r>
              <a:rPr lang="zh-CN" altLang="en-US" sz="3200" b="1">
                <a:solidFill>
                  <a:schemeClr val="tx1"/>
                </a:solidFill>
              </a:rPr>
              <a:t>问题无可行解</a:t>
            </a:r>
          </a:p>
        </p:txBody>
      </p:sp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5605A32F-9D2B-4EB4-91F7-F374D4526729}"/>
              </a:ext>
            </a:extLst>
          </p:cNvPr>
          <p:cNvGraphicFramePr>
            <a:graphicFrameLocks noChangeAspect="1"/>
          </p:cNvGraphicFramePr>
          <p:nvPr>
            <p:ph type="body" idx="1"/>
          </p:nvPr>
        </p:nvGraphicFramePr>
        <p:xfrm>
          <a:off x="1538288" y="2162176"/>
          <a:ext cx="4210050" cy="206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3" imgW="1857452" imgH="904978" progId="Equation.DSMT4">
                  <p:embed/>
                </p:oleObj>
              </mc:Choice>
              <mc:Fallback>
                <p:oleObj name="Equation" r:id="rId3" imgW="1857452" imgH="904978" progId="Equation.DSMT4">
                  <p:embed/>
                  <p:pic>
                    <p:nvPicPr>
                      <p:cNvPr id="35843" name="Object 3">
                        <a:extLst>
                          <a:ext uri="{FF2B5EF4-FFF2-40B4-BE49-F238E27FC236}">
                            <a16:creationId xmlns:a16="http://schemas.microsoft.com/office/drawing/2014/main" id="{5605A32F-9D2B-4EB4-91F7-F374D45267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88" y="2162176"/>
                        <a:ext cx="4210050" cy="206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5">
            <a:extLst>
              <a:ext uri="{FF2B5EF4-FFF2-40B4-BE49-F238E27FC236}">
                <a16:creationId xmlns:a16="http://schemas.microsoft.com/office/drawing/2014/main" id="{4B670AB1-7199-4FB8-8B5E-655B2446C0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5" y="5181601"/>
          <a:ext cx="74993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5" imgW="2781184" imgH="418971" progId="Equation.DSMT4">
                  <p:embed/>
                </p:oleObj>
              </mc:Choice>
              <mc:Fallback>
                <p:oleObj name="Equation" r:id="rId5" imgW="2781184" imgH="418971" progId="Equation.DSMT4">
                  <p:embed/>
                  <p:pic>
                    <p:nvPicPr>
                      <p:cNvPr id="35845" name="Object 5">
                        <a:extLst>
                          <a:ext uri="{FF2B5EF4-FFF2-40B4-BE49-F238E27FC236}">
                            <a16:creationId xmlns:a16="http://schemas.microsoft.com/office/drawing/2014/main" id="{4B670AB1-7199-4FB8-8B5E-655B2446C0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5181601"/>
                        <a:ext cx="749935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8">
            <a:extLst>
              <a:ext uri="{FF2B5EF4-FFF2-40B4-BE49-F238E27FC236}">
                <a16:creationId xmlns:a16="http://schemas.microsoft.com/office/drawing/2014/main" id="{54A2E7E0-2A7D-4380-9D8C-3455272C1A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9638" y="29654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7" imgW="114151" imgH="215619" progId="Equation.3">
                  <p:embed/>
                </p:oleObj>
              </mc:Choice>
              <mc:Fallback>
                <p:oleObj name="Equation" r:id="rId7" imgW="114151" imgH="215619" progId="Equation.3">
                  <p:embed/>
                  <p:pic>
                    <p:nvPicPr>
                      <p:cNvPr id="10244" name="Object 8">
                        <a:extLst>
                          <a:ext uri="{FF2B5EF4-FFF2-40B4-BE49-F238E27FC236}">
                            <a16:creationId xmlns:a16="http://schemas.microsoft.com/office/drawing/2014/main" id="{54A2E7E0-2A7D-4380-9D8C-3455272C1A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29654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Text Box 13">
            <a:extLst>
              <a:ext uri="{FF2B5EF4-FFF2-40B4-BE49-F238E27FC236}">
                <a16:creationId xmlns:a16="http://schemas.microsoft.com/office/drawing/2014/main" id="{806501E1-A3DD-4A97-A3D0-6ABFFFFF5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3" y="4265613"/>
            <a:ext cx="3600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99CCFF"/>
                </a:solidFill>
                <a:latin typeface="Times New Roman" panose="02020603050405020304" pitchFamily="18" charset="0"/>
              </a:rPr>
              <a:t>          </a:t>
            </a:r>
          </a:p>
        </p:txBody>
      </p:sp>
      <p:sp>
        <p:nvSpPr>
          <p:cNvPr id="10247" name="Text Box 14">
            <a:extLst>
              <a:ext uri="{FF2B5EF4-FFF2-40B4-BE49-F238E27FC236}">
                <a16:creationId xmlns:a16="http://schemas.microsoft.com/office/drawing/2014/main" id="{FE22F92B-D4B0-4D9F-AE2F-24966B683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1" y="809625"/>
            <a:ext cx="93662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99CCFF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solidFill>
                <a:srgbClr val="99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99CCFF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solidFill>
                <a:srgbClr val="99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solidFill>
                  <a:srgbClr val="99CCFF"/>
                </a:solidFill>
                <a:latin typeface="Times New Roman" panose="02020603050405020304" pitchFamily="18" charset="0"/>
              </a:rPr>
              <a:t>  </a:t>
            </a:r>
          </a:p>
        </p:txBody>
      </p:sp>
      <p:grpSp>
        <p:nvGrpSpPr>
          <p:cNvPr id="2" name="Group 78">
            <a:extLst>
              <a:ext uri="{FF2B5EF4-FFF2-40B4-BE49-F238E27FC236}">
                <a16:creationId xmlns:a16="http://schemas.microsoft.com/office/drawing/2014/main" id="{36F8BB88-B23E-4546-B007-2D129563CB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19738" y="609600"/>
            <a:ext cx="6477000" cy="4400550"/>
            <a:chOff x="2517" y="384"/>
            <a:chExt cx="4080" cy="2772"/>
          </a:xfrm>
        </p:grpSpPr>
        <p:sp>
          <p:nvSpPr>
            <p:cNvPr id="10249" name="AutoShape 77">
              <a:extLst>
                <a:ext uri="{FF2B5EF4-FFF2-40B4-BE49-F238E27FC236}">
                  <a16:creationId xmlns:a16="http://schemas.microsoft.com/office/drawing/2014/main" id="{B9FC237B-0FE9-45B6-8677-20271DFB76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17" y="436"/>
              <a:ext cx="4080" cy="2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0" name="Line 79">
              <a:extLst>
                <a:ext uri="{FF2B5EF4-FFF2-40B4-BE49-F238E27FC236}">
                  <a16:creationId xmlns:a16="http://schemas.microsoft.com/office/drawing/2014/main" id="{DA39E652-8536-48CF-80C0-3BB25FD8F5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6" y="2549"/>
              <a:ext cx="2358" cy="1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1" name="Freeform 80">
              <a:extLst>
                <a:ext uri="{FF2B5EF4-FFF2-40B4-BE49-F238E27FC236}">
                  <a16:creationId xmlns:a16="http://schemas.microsoft.com/office/drawing/2014/main" id="{4AA1E8F0-DC3E-4B17-8227-A67052662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8" y="2525"/>
              <a:ext cx="47" cy="47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24 h 47"/>
                <a:gd name="T4" fmla="*/ 0 w 47"/>
                <a:gd name="T5" fmla="*/ 47 h 47"/>
                <a:gd name="T6" fmla="*/ 0 w 47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7"/>
                <a:gd name="T14" fmla="*/ 47 w 47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7">
                  <a:moveTo>
                    <a:pt x="0" y="0"/>
                  </a:moveTo>
                  <a:lnTo>
                    <a:pt x="47" y="24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2" name="Line 81">
              <a:extLst>
                <a:ext uri="{FF2B5EF4-FFF2-40B4-BE49-F238E27FC236}">
                  <a16:creationId xmlns:a16="http://schemas.microsoft.com/office/drawing/2014/main" id="{F20260B1-E1D4-4E95-A105-6F562AD65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675"/>
              <a:ext cx="1" cy="1945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3" name="Freeform 82">
              <a:extLst>
                <a:ext uri="{FF2B5EF4-FFF2-40B4-BE49-F238E27FC236}">
                  <a16:creationId xmlns:a16="http://schemas.microsoft.com/office/drawing/2014/main" id="{3900E30C-CE42-4A8C-8DA5-673C23CBC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635"/>
              <a:ext cx="47" cy="46"/>
            </a:xfrm>
            <a:custGeom>
              <a:avLst/>
              <a:gdLst>
                <a:gd name="T0" fmla="*/ 0 w 47"/>
                <a:gd name="T1" fmla="*/ 46 h 46"/>
                <a:gd name="T2" fmla="*/ 23 w 47"/>
                <a:gd name="T3" fmla="*/ 0 h 46"/>
                <a:gd name="T4" fmla="*/ 47 w 47"/>
                <a:gd name="T5" fmla="*/ 46 h 46"/>
                <a:gd name="T6" fmla="*/ 0 w 47"/>
                <a:gd name="T7" fmla="*/ 46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6"/>
                <a:gd name="T14" fmla="*/ 47 w 4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6">
                  <a:moveTo>
                    <a:pt x="0" y="46"/>
                  </a:moveTo>
                  <a:lnTo>
                    <a:pt x="23" y="0"/>
                  </a:lnTo>
                  <a:lnTo>
                    <a:pt x="47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4" name="Rectangle 83">
              <a:extLst>
                <a:ext uri="{FF2B5EF4-FFF2-40B4-BE49-F238E27FC236}">
                  <a16:creationId xmlns:a16="http://schemas.microsoft.com/office/drawing/2014/main" id="{75481616-B707-4703-956A-2FE1AA7E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" y="2522"/>
              <a:ext cx="2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50</a:t>
              </a:r>
              <a:endParaRPr lang="en-US" altLang="zh-CN"/>
            </a:p>
          </p:txBody>
        </p:sp>
        <p:sp>
          <p:nvSpPr>
            <p:cNvPr id="10255" name="Rectangle 84">
              <a:extLst>
                <a:ext uri="{FF2B5EF4-FFF2-40B4-BE49-F238E27FC236}">
                  <a16:creationId xmlns:a16="http://schemas.microsoft.com/office/drawing/2014/main" id="{2A4AF74D-04B2-41DD-B7F6-367F820AC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" y="2522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150</a:t>
              </a:r>
              <a:endParaRPr lang="en-US" altLang="zh-CN"/>
            </a:p>
          </p:txBody>
        </p:sp>
        <p:sp>
          <p:nvSpPr>
            <p:cNvPr id="10256" name="Rectangle 85">
              <a:extLst>
                <a:ext uri="{FF2B5EF4-FFF2-40B4-BE49-F238E27FC236}">
                  <a16:creationId xmlns:a16="http://schemas.microsoft.com/office/drawing/2014/main" id="{4C434CFE-625C-45EF-AF8C-71DC935C2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" y="1363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100</a:t>
              </a:r>
              <a:endParaRPr lang="en-US" altLang="zh-CN"/>
            </a:p>
          </p:txBody>
        </p:sp>
        <p:sp>
          <p:nvSpPr>
            <p:cNvPr id="10257" name="Rectangle 86">
              <a:extLst>
                <a:ext uri="{FF2B5EF4-FFF2-40B4-BE49-F238E27FC236}">
                  <a16:creationId xmlns:a16="http://schemas.microsoft.com/office/drawing/2014/main" id="{12ADD429-9820-4D08-AA1E-1D0236FEF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743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150</a:t>
              </a:r>
              <a:endParaRPr lang="en-US" altLang="zh-CN"/>
            </a:p>
          </p:txBody>
        </p:sp>
        <p:sp>
          <p:nvSpPr>
            <p:cNvPr id="10258" name="Rectangle 87">
              <a:extLst>
                <a:ext uri="{FF2B5EF4-FFF2-40B4-BE49-F238E27FC236}">
                  <a16:creationId xmlns:a16="http://schemas.microsoft.com/office/drawing/2014/main" id="{EC09E750-CF4E-48BF-A27B-01054CAAD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1946"/>
              <a:ext cx="2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50</a:t>
              </a:r>
              <a:endParaRPr lang="en-US" altLang="zh-CN"/>
            </a:p>
          </p:txBody>
        </p:sp>
        <p:sp>
          <p:nvSpPr>
            <p:cNvPr id="10259" name="Rectangle 88">
              <a:extLst>
                <a:ext uri="{FF2B5EF4-FFF2-40B4-BE49-F238E27FC236}">
                  <a16:creationId xmlns:a16="http://schemas.microsoft.com/office/drawing/2014/main" id="{C4570BCF-52B6-4C88-BC02-F68E82D1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384"/>
              <a:ext cx="101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x</a:t>
              </a:r>
              <a:endParaRPr lang="en-US" altLang="zh-CN"/>
            </a:p>
          </p:txBody>
        </p:sp>
        <p:sp>
          <p:nvSpPr>
            <p:cNvPr id="10260" name="Rectangle 89">
              <a:extLst>
                <a:ext uri="{FF2B5EF4-FFF2-40B4-BE49-F238E27FC236}">
                  <a16:creationId xmlns:a16="http://schemas.microsoft.com/office/drawing/2014/main" id="{0B2D3043-567D-4BAD-8AA2-0CFD653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9" y="451"/>
              <a:ext cx="6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>
                  <a:solidFill>
                    <a:srgbClr val="000000"/>
                  </a:solidFill>
                  <a:latin typeface="宋体" panose="02010600030101010101" pitchFamily="2" charset="-122"/>
                </a:rPr>
                <a:t>2</a:t>
              </a:r>
              <a:endParaRPr lang="en-US" altLang="zh-CN"/>
            </a:p>
          </p:txBody>
        </p:sp>
        <p:sp>
          <p:nvSpPr>
            <p:cNvPr id="10261" name="Line 90">
              <a:extLst>
                <a:ext uri="{FF2B5EF4-FFF2-40B4-BE49-F238E27FC236}">
                  <a16:creationId xmlns:a16="http://schemas.microsoft.com/office/drawing/2014/main" id="{6D84F029-18C6-422C-9878-4FCE0BFEC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1472"/>
              <a:ext cx="1799" cy="1077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2" name="Rectangle 91">
              <a:extLst>
                <a:ext uri="{FF2B5EF4-FFF2-40B4-BE49-F238E27FC236}">
                  <a16:creationId xmlns:a16="http://schemas.microsoft.com/office/drawing/2014/main" id="{D0C971C9-22CE-4DFD-AAE6-2AB9B28D4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2" y="2559"/>
              <a:ext cx="10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 b="1">
                  <a:solidFill>
                    <a:srgbClr val="000000"/>
                  </a:solidFill>
                  <a:latin typeface="宋体" panose="02010600030101010101" pitchFamily="2" charset="-122"/>
                </a:rPr>
                <a:t>O</a:t>
              </a:r>
              <a:endParaRPr lang="en-US" altLang="zh-CN"/>
            </a:p>
          </p:txBody>
        </p:sp>
        <p:sp>
          <p:nvSpPr>
            <p:cNvPr id="10263" name="Rectangle 92">
              <a:extLst>
                <a:ext uri="{FF2B5EF4-FFF2-40B4-BE49-F238E27FC236}">
                  <a16:creationId xmlns:a16="http://schemas.microsoft.com/office/drawing/2014/main" id="{4B345D6B-BE40-45D8-992A-212FD8063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6" y="2522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100</a:t>
              </a:r>
              <a:endParaRPr lang="en-US" altLang="zh-CN"/>
            </a:p>
          </p:txBody>
        </p:sp>
        <p:sp>
          <p:nvSpPr>
            <p:cNvPr id="10264" name="Rectangle 93">
              <a:extLst>
                <a:ext uri="{FF2B5EF4-FFF2-40B4-BE49-F238E27FC236}">
                  <a16:creationId xmlns:a16="http://schemas.microsoft.com/office/drawing/2014/main" id="{20FC0555-9895-47BD-9F1E-CD0F2D70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8" y="2111"/>
              <a:ext cx="101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l</a:t>
              </a:r>
              <a:endParaRPr lang="en-US" altLang="zh-CN"/>
            </a:p>
          </p:txBody>
        </p:sp>
        <p:sp>
          <p:nvSpPr>
            <p:cNvPr id="10265" name="Rectangle 94">
              <a:extLst>
                <a:ext uri="{FF2B5EF4-FFF2-40B4-BE49-F238E27FC236}">
                  <a16:creationId xmlns:a16="http://schemas.microsoft.com/office/drawing/2014/main" id="{D3C06842-0FAA-4663-AB6D-CAD08D257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2193"/>
              <a:ext cx="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00">
                  <a:solidFill>
                    <a:srgbClr val="000000"/>
                  </a:solidFill>
                  <a:latin typeface="宋体" panose="02010600030101010101" pitchFamily="2" charset="-122"/>
                </a:rPr>
                <a:t>1</a:t>
              </a:r>
              <a:endParaRPr lang="en-US" altLang="zh-CN"/>
            </a:p>
          </p:txBody>
        </p:sp>
        <p:sp>
          <p:nvSpPr>
            <p:cNvPr id="10266" name="Freeform 95">
              <a:extLst>
                <a:ext uri="{FF2B5EF4-FFF2-40B4-BE49-F238E27FC236}">
                  <a16:creationId xmlns:a16="http://schemas.microsoft.com/office/drawing/2014/main" id="{B5843D08-2B9E-48AC-9B7B-D2AB52C6B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874"/>
              <a:ext cx="2399" cy="1675"/>
            </a:xfrm>
            <a:custGeom>
              <a:avLst/>
              <a:gdLst>
                <a:gd name="T0" fmla="*/ 0 w 2399"/>
                <a:gd name="T1" fmla="*/ 0 h 1675"/>
                <a:gd name="T2" fmla="*/ 2159 w 2399"/>
                <a:gd name="T3" fmla="*/ 1675 h 1675"/>
                <a:gd name="T4" fmla="*/ 2399 w 2399"/>
                <a:gd name="T5" fmla="*/ 1675 h 1675"/>
                <a:gd name="T6" fmla="*/ 0 60000 65536"/>
                <a:gd name="T7" fmla="*/ 0 60000 65536"/>
                <a:gd name="T8" fmla="*/ 0 60000 65536"/>
                <a:gd name="T9" fmla="*/ 0 w 2399"/>
                <a:gd name="T10" fmla="*/ 0 h 1675"/>
                <a:gd name="T11" fmla="*/ 2399 w 2399"/>
                <a:gd name="T12" fmla="*/ 1675 h 16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99" h="1675">
                  <a:moveTo>
                    <a:pt x="0" y="0"/>
                  </a:moveTo>
                  <a:lnTo>
                    <a:pt x="2159" y="1675"/>
                  </a:lnTo>
                  <a:lnTo>
                    <a:pt x="2399" y="1675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" name="Rectangle 96">
              <a:extLst>
                <a:ext uri="{FF2B5EF4-FFF2-40B4-BE49-F238E27FC236}">
                  <a16:creationId xmlns:a16="http://schemas.microsoft.com/office/drawing/2014/main" id="{5025B14C-0B62-4288-889C-769A15D4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" y="2402"/>
              <a:ext cx="101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x</a:t>
              </a:r>
              <a:endParaRPr lang="en-US" altLang="zh-CN"/>
            </a:p>
          </p:txBody>
        </p:sp>
        <p:sp>
          <p:nvSpPr>
            <p:cNvPr id="10268" name="Rectangle 97">
              <a:extLst>
                <a:ext uri="{FF2B5EF4-FFF2-40B4-BE49-F238E27FC236}">
                  <a16:creationId xmlns:a16="http://schemas.microsoft.com/office/drawing/2014/main" id="{2A254008-9F8A-449D-803D-5DADF2DFF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" y="2469"/>
              <a:ext cx="6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>
                  <a:solidFill>
                    <a:srgbClr val="000000"/>
                  </a:solidFill>
                  <a:latin typeface="宋体" panose="02010600030101010101" pitchFamily="2" charset="-122"/>
                </a:rPr>
                <a:t>1</a:t>
              </a:r>
              <a:endParaRPr lang="en-US" altLang="zh-CN"/>
            </a:p>
          </p:txBody>
        </p:sp>
        <p:sp>
          <p:nvSpPr>
            <p:cNvPr id="10269" name="Rectangle 98">
              <a:extLst>
                <a:ext uri="{FF2B5EF4-FFF2-40B4-BE49-F238E27FC236}">
                  <a16:creationId xmlns:a16="http://schemas.microsoft.com/office/drawing/2014/main" id="{BE14A5A5-2877-4BB0-B524-6DF0B6CCF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073"/>
              <a:ext cx="101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00">
                  <a:solidFill>
                    <a:srgbClr val="000000"/>
                  </a:solidFill>
                  <a:latin typeface="宋体" panose="02010600030101010101" pitchFamily="2" charset="-122"/>
                </a:rPr>
                <a:t>l</a:t>
              </a:r>
              <a:endParaRPr lang="en-US" altLang="zh-CN"/>
            </a:p>
          </p:txBody>
        </p:sp>
        <p:sp>
          <p:nvSpPr>
            <p:cNvPr id="10270" name="Rectangle 99">
              <a:extLst>
                <a:ext uri="{FF2B5EF4-FFF2-40B4-BE49-F238E27FC236}">
                  <a16:creationId xmlns:a16="http://schemas.microsoft.com/office/drawing/2014/main" id="{71548033-98AA-45E5-BB00-70A1C7CD4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" y="2140"/>
              <a:ext cx="6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500">
                  <a:solidFill>
                    <a:srgbClr val="000000"/>
                  </a:solidFill>
                  <a:latin typeface="宋体" panose="02010600030101010101" pitchFamily="2" charset="-122"/>
                </a:rPr>
                <a:t>2</a:t>
              </a:r>
              <a:endParaRPr lang="en-US" altLang="zh-CN"/>
            </a:p>
          </p:txBody>
        </p:sp>
        <p:sp>
          <p:nvSpPr>
            <p:cNvPr id="10271" name="Line 100">
              <a:extLst>
                <a:ext uri="{FF2B5EF4-FFF2-40B4-BE49-F238E27FC236}">
                  <a16:creationId xmlns:a16="http://schemas.microsoft.com/office/drawing/2014/main" id="{C0D63446-3C42-4F52-BE80-E6CB93C38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874"/>
              <a:ext cx="2159" cy="1675"/>
            </a:xfrm>
            <a:prstGeom prst="line">
              <a:avLst/>
            </a:prstGeom>
            <a:noFill/>
            <a:ln w="285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" name="Line 101">
              <a:extLst>
                <a:ext uri="{FF2B5EF4-FFF2-40B4-BE49-F238E27FC236}">
                  <a16:creationId xmlns:a16="http://schemas.microsoft.com/office/drawing/2014/main" id="{1C796A45-17D0-4A71-AD63-FFBB7E6F7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6" y="1711"/>
              <a:ext cx="360" cy="35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Line 102">
              <a:extLst>
                <a:ext uri="{FF2B5EF4-FFF2-40B4-BE49-F238E27FC236}">
                  <a16:creationId xmlns:a16="http://schemas.microsoft.com/office/drawing/2014/main" id="{281664FC-B382-4068-9C87-4AECFEA96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6" y="1831"/>
              <a:ext cx="600" cy="59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" name="Line 103">
              <a:extLst>
                <a:ext uri="{FF2B5EF4-FFF2-40B4-BE49-F238E27FC236}">
                  <a16:creationId xmlns:a16="http://schemas.microsoft.com/office/drawing/2014/main" id="{AC56F355-4DC1-449C-B46F-7E8278179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8" y="1951"/>
              <a:ext cx="648" cy="59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" name="Line 104">
              <a:extLst>
                <a:ext uri="{FF2B5EF4-FFF2-40B4-BE49-F238E27FC236}">
                  <a16:creationId xmlns:a16="http://schemas.microsoft.com/office/drawing/2014/main" id="{E688C17A-7BB4-4B92-B4B1-1156164DA4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6" y="2070"/>
              <a:ext cx="480" cy="47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Line 105">
              <a:extLst>
                <a:ext uri="{FF2B5EF4-FFF2-40B4-BE49-F238E27FC236}">
                  <a16:creationId xmlns:a16="http://schemas.microsoft.com/office/drawing/2014/main" id="{3AAD8679-61B1-4742-ACE9-8C318320E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6" y="2190"/>
              <a:ext cx="359" cy="35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" name="Line 106">
              <a:extLst>
                <a:ext uri="{FF2B5EF4-FFF2-40B4-BE49-F238E27FC236}">
                  <a16:creationId xmlns:a16="http://schemas.microsoft.com/office/drawing/2014/main" id="{07CA42E1-207D-438A-9232-385EE87E05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6" y="2309"/>
              <a:ext cx="239" cy="24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" name="Line 107">
              <a:extLst>
                <a:ext uri="{FF2B5EF4-FFF2-40B4-BE49-F238E27FC236}">
                  <a16:creationId xmlns:a16="http://schemas.microsoft.com/office/drawing/2014/main" id="{9F0E8FC5-3981-4A34-8170-6CAA53C547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85" y="2429"/>
              <a:ext cx="120" cy="12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" name="Line 108">
              <a:extLst>
                <a:ext uri="{FF2B5EF4-FFF2-40B4-BE49-F238E27FC236}">
                  <a16:creationId xmlns:a16="http://schemas.microsoft.com/office/drawing/2014/main" id="{D9CBFAC9-07B2-4694-9DDA-F12238DB92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6" y="754"/>
              <a:ext cx="240" cy="24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" name="Line 109">
              <a:extLst>
                <a:ext uri="{FF2B5EF4-FFF2-40B4-BE49-F238E27FC236}">
                  <a16:creationId xmlns:a16="http://schemas.microsoft.com/office/drawing/2014/main" id="{9C8FF493-A5BA-4ABC-95E8-2610337058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874"/>
              <a:ext cx="240" cy="23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" name="Line 110">
              <a:extLst>
                <a:ext uri="{FF2B5EF4-FFF2-40B4-BE49-F238E27FC236}">
                  <a16:creationId xmlns:a16="http://schemas.microsoft.com/office/drawing/2014/main" id="{432BED45-22C2-4099-BBE3-EC45B1A8C2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6" y="1113"/>
              <a:ext cx="240" cy="23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" name="Line 111">
              <a:extLst>
                <a:ext uri="{FF2B5EF4-FFF2-40B4-BE49-F238E27FC236}">
                  <a16:creationId xmlns:a16="http://schemas.microsoft.com/office/drawing/2014/main" id="{001227E4-1581-4A16-8DA6-85812A435E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6" y="1233"/>
              <a:ext cx="240" cy="23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" name="Line 112">
              <a:extLst>
                <a:ext uri="{FF2B5EF4-FFF2-40B4-BE49-F238E27FC236}">
                  <a16:creationId xmlns:a16="http://schemas.microsoft.com/office/drawing/2014/main" id="{201A1C30-D03A-4AA6-8554-D08181479D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6" y="1472"/>
              <a:ext cx="239" cy="23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" name="Line 113">
              <a:extLst>
                <a:ext uri="{FF2B5EF4-FFF2-40B4-BE49-F238E27FC236}">
                  <a16:creationId xmlns:a16="http://schemas.microsoft.com/office/drawing/2014/main" id="{06C7E60E-BE18-48AF-9E65-FF3AD9FF3C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5" y="1592"/>
              <a:ext cx="240" cy="23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" name="Line 114">
              <a:extLst>
                <a:ext uri="{FF2B5EF4-FFF2-40B4-BE49-F238E27FC236}">
                  <a16:creationId xmlns:a16="http://schemas.microsoft.com/office/drawing/2014/main" id="{204F0F35-35CE-4B4C-A8CD-CE8A1BC55D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5" y="1711"/>
              <a:ext cx="240" cy="24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" name="Line 115">
              <a:extLst>
                <a:ext uri="{FF2B5EF4-FFF2-40B4-BE49-F238E27FC236}">
                  <a16:creationId xmlns:a16="http://schemas.microsoft.com/office/drawing/2014/main" id="{C10CCEAD-3401-4CE0-A832-5F8CB71E52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5" y="1951"/>
              <a:ext cx="240" cy="23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" name="Line 116">
              <a:extLst>
                <a:ext uri="{FF2B5EF4-FFF2-40B4-BE49-F238E27FC236}">
                  <a16:creationId xmlns:a16="http://schemas.microsoft.com/office/drawing/2014/main" id="{1B5B49FB-4599-4BF9-AAF8-0BA997C76E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5" y="2070"/>
              <a:ext cx="240" cy="239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">
            <a:extLst>
              <a:ext uri="{FF2B5EF4-FFF2-40B4-BE49-F238E27FC236}">
                <a16:creationId xmlns:a16="http://schemas.microsoft.com/office/drawing/2014/main" id="{C08C1C8A-7E65-4180-8D04-848550E5D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09600"/>
            <a:ext cx="586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3200">
              <a:latin typeface="Times New Roman" panose="02020603050405020304" pitchFamily="18" charset="0"/>
            </a:endParaRP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70D9178D-CA5C-4D77-B922-E98F6B4D2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latin typeface="Times New Roman" panose="02020603050405020304" pitchFamily="18" charset="0"/>
              </a:rPr>
              <a:t>3</a:t>
            </a:r>
            <a:r>
              <a:rPr kumimoji="1" lang="zh-CN" altLang="en-US" sz="3200" b="1">
                <a:latin typeface="Times New Roman" panose="02020603050405020304" pitchFamily="18" charset="0"/>
              </a:rPr>
              <a:t>、</a:t>
            </a:r>
            <a:r>
              <a:rPr kumimoji="1" lang="en-US" altLang="zh-CN" sz="3200" b="1">
                <a:latin typeface="Times New Roman" panose="02020603050405020304" pitchFamily="18" charset="0"/>
              </a:rPr>
              <a:t>LP</a:t>
            </a:r>
            <a:r>
              <a:rPr kumimoji="1" lang="zh-CN" altLang="en-US" sz="3200" b="1">
                <a:latin typeface="Times New Roman" panose="02020603050405020304" pitchFamily="18" charset="0"/>
              </a:rPr>
              <a:t>问题存在无界解</a:t>
            </a: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40CBCF3-B821-4A1C-B737-9E063E32B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76400"/>
            <a:ext cx="533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graphicFrame>
        <p:nvGraphicFramePr>
          <p:cNvPr id="36869" name="Object 5">
            <a:extLst>
              <a:ext uri="{FF2B5EF4-FFF2-40B4-BE49-F238E27FC236}">
                <a16:creationId xmlns:a16="http://schemas.microsoft.com/office/drawing/2014/main" id="{87A07391-A473-48EF-BF11-93201C742D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3900" y="1524000"/>
          <a:ext cx="39370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3" imgW="1562139" imgH="904978" progId="Equation.DSMT4">
                  <p:embed/>
                </p:oleObj>
              </mc:Choice>
              <mc:Fallback>
                <p:oleObj name="Equation" r:id="rId3" imgW="1562139" imgH="904978" progId="Equation.DSMT4">
                  <p:embed/>
                  <p:pic>
                    <p:nvPicPr>
                      <p:cNvPr id="36869" name="Object 5">
                        <a:extLst>
                          <a:ext uri="{FF2B5EF4-FFF2-40B4-BE49-F238E27FC236}">
                            <a16:creationId xmlns:a16="http://schemas.microsoft.com/office/drawing/2014/main" id="{87A07391-A473-48EF-BF11-93201C742D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1524000"/>
                        <a:ext cx="39370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Text Box 6">
            <a:extLst>
              <a:ext uri="{FF2B5EF4-FFF2-40B4-BE49-F238E27FC236}">
                <a16:creationId xmlns:a16="http://schemas.microsoft.com/office/drawing/2014/main" id="{090ACF96-349E-4630-960C-E34ACE330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1336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386BCC12-0511-44C4-A6C6-CE95174ED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3048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1272" name="Text Box 8">
            <a:extLst>
              <a:ext uri="{FF2B5EF4-FFF2-40B4-BE49-F238E27FC236}">
                <a16:creationId xmlns:a16="http://schemas.microsoft.com/office/drawing/2014/main" id="{9A7B270E-83EF-4FDA-B580-A838B59F6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26670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36874" name="Text Box 10">
            <a:extLst>
              <a:ext uri="{FF2B5EF4-FFF2-40B4-BE49-F238E27FC236}">
                <a16:creationId xmlns:a16="http://schemas.microsoft.com/office/drawing/2014/main" id="{2BD02152-6536-4548-9063-3EA27983B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05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rgbClr val="FF3300"/>
                </a:solidFill>
                <a:latin typeface="Times New Roman" panose="02020603050405020304" pitchFamily="18" charset="0"/>
              </a:rPr>
              <a:t>判断</a:t>
            </a:r>
            <a:r>
              <a:rPr kumimoji="1" lang="zh-CN" altLang="en-US" sz="3200" b="1">
                <a:latin typeface="Times New Roman" panose="02020603050405020304" pitchFamily="18" charset="0"/>
              </a:rPr>
              <a:t>：若</a:t>
            </a:r>
            <a:r>
              <a:rPr kumimoji="1" lang="en-US" altLang="zh-CN" sz="3200" b="1">
                <a:latin typeface="Times New Roman" panose="02020603050405020304" pitchFamily="18" charset="0"/>
              </a:rPr>
              <a:t>LP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的可行域无界，则该</a:t>
            </a:r>
            <a:r>
              <a:rPr kumimoji="1" lang="en-US" altLang="zh-CN" sz="3200" b="1">
                <a:latin typeface="Times New Roman" panose="02020603050405020304" pitchFamily="18" charset="0"/>
              </a:rPr>
              <a:t>LP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可能存在无界解。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0AD2ECA-19D7-4340-89F5-4CEFF20D3B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19800" y="1066800"/>
            <a:ext cx="6096000" cy="4064000"/>
            <a:chOff x="2832" y="672"/>
            <a:chExt cx="3840" cy="2560"/>
          </a:xfrm>
        </p:grpSpPr>
        <p:sp>
          <p:nvSpPr>
            <p:cNvPr id="11275" name="AutoShape 12">
              <a:extLst>
                <a:ext uri="{FF2B5EF4-FFF2-40B4-BE49-F238E27FC236}">
                  <a16:creationId xmlns:a16="http://schemas.microsoft.com/office/drawing/2014/main" id="{0A688402-BC81-451D-BE7F-4BEEF28703B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32" y="672"/>
              <a:ext cx="3840" cy="2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Line 14">
              <a:extLst>
                <a:ext uri="{FF2B5EF4-FFF2-40B4-BE49-F238E27FC236}">
                  <a16:creationId xmlns:a16="http://schemas.microsoft.com/office/drawing/2014/main" id="{5BFC94F2-1D9D-483D-BD1E-6804A219B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6" y="1230"/>
              <a:ext cx="1" cy="143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Freeform 15">
              <a:extLst>
                <a:ext uri="{FF2B5EF4-FFF2-40B4-BE49-F238E27FC236}">
                  <a16:creationId xmlns:a16="http://schemas.microsoft.com/office/drawing/2014/main" id="{07FC39CF-4D19-4B6D-BCE4-8F5744C00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" y="1190"/>
              <a:ext cx="45" cy="45"/>
            </a:xfrm>
            <a:custGeom>
              <a:avLst/>
              <a:gdLst>
                <a:gd name="T0" fmla="*/ 45 w 45"/>
                <a:gd name="T1" fmla="*/ 45 h 45"/>
                <a:gd name="T2" fmla="*/ 23 w 45"/>
                <a:gd name="T3" fmla="*/ 0 h 45"/>
                <a:gd name="T4" fmla="*/ 0 w 45"/>
                <a:gd name="T5" fmla="*/ 45 h 45"/>
                <a:gd name="T6" fmla="*/ 45 w 45"/>
                <a:gd name="T7" fmla="*/ 45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5"/>
                <a:gd name="T14" fmla="*/ 45 w 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5">
                  <a:moveTo>
                    <a:pt x="45" y="45"/>
                  </a:moveTo>
                  <a:lnTo>
                    <a:pt x="23" y="0"/>
                  </a:lnTo>
                  <a:lnTo>
                    <a:pt x="0" y="45"/>
                  </a:lnTo>
                  <a:lnTo>
                    <a:pt x="4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Line 16">
              <a:extLst>
                <a:ext uri="{FF2B5EF4-FFF2-40B4-BE49-F238E27FC236}">
                  <a16:creationId xmlns:a16="http://schemas.microsoft.com/office/drawing/2014/main" id="{3DA09F84-4F71-4157-8993-059372899A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6" y="2666"/>
              <a:ext cx="1662" cy="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Freeform 17">
              <a:extLst>
                <a:ext uri="{FF2B5EF4-FFF2-40B4-BE49-F238E27FC236}">
                  <a16:creationId xmlns:a16="http://schemas.microsoft.com/office/drawing/2014/main" id="{713218F9-D9A8-4F7F-99BC-43B29C90C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643"/>
              <a:ext cx="44" cy="45"/>
            </a:xfrm>
            <a:custGeom>
              <a:avLst/>
              <a:gdLst>
                <a:gd name="T0" fmla="*/ 0 w 44"/>
                <a:gd name="T1" fmla="*/ 45 h 45"/>
                <a:gd name="T2" fmla="*/ 44 w 44"/>
                <a:gd name="T3" fmla="*/ 23 h 45"/>
                <a:gd name="T4" fmla="*/ 0 w 44"/>
                <a:gd name="T5" fmla="*/ 0 h 45"/>
                <a:gd name="T6" fmla="*/ 0 w 44"/>
                <a:gd name="T7" fmla="*/ 45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45"/>
                <a:gd name="T14" fmla="*/ 44 w 4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45">
                  <a:moveTo>
                    <a:pt x="0" y="45"/>
                  </a:moveTo>
                  <a:lnTo>
                    <a:pt x="44" y="23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Rectangle 18">
              <a:extLst>
                <a:ext uri="{FF2B5EF4-FFF2-40B4-BE49-F238E27FC236}">
                  <a16:creationId xmlns:a16="http://schemas.microsoft.com/office/drawing/2014/main" id="{5ED4C059-3ACB-4409-A012-F5AA2D97B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672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000000"/>
                  </a:solidFill>
                  <a:latin typeface="宋体" panose="02010600030101010101" pitchFamily="2" charset="-122"/>
                </a:rPr>
                <a:t>O</a:t>
              </a:r>
              <a:endParaRPr lang="en-US" altLang="zh-CN"/>
            </a:p>
          </p:txBody>
        </p:sp>
        <p:sp>
          <p:nvSpPr>
            <p:cNvPr id="11281" name="Rectangle 19">
              <a:extLst>
                <a:ext uri="{FF2B5EF4-FFF2-40B4-BE49-F238E27FC236}">
                  <a16:creationId xmlns:a16="http://schemas.microsoft.com/office/drawing/2014/main" id="{C7A8BFF3-F00D-4A09-8AA5-F0B78953F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" y="2581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000000"/>
                  </a:solidFill>
                  <a:latin typeface="宋体" panose="02010600030101010101" pitchFamily="2" charset="-122"/>
                </a:rPr>
                <a:t>x</a:t>
              </a:r>
              <a:endParaRPr lang="en-US" altLang="zh-CN"/>
            </a:p>
          </p:txBody>
        </p:sp>
        <p:sp>
          <p:nvSpPr>
            <p:cNvPr id="11282" name="Rectangle 20">
              <a:extLst>
                <a:ext uri="{FF2B5EF4-FFF2-40B4-BE49-F238E27FC236}">
                  <a16:creationId xmlns:a16="http://schemas.microsoft.com/office/drawing/2014/main" id="{399DE5B3-6B31-4C50-8979-C8E1D8784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50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  <a:latin typeface="宋体" panose="02010600030101010101" pitchFamily="2" charset="-122"/>
                </a:rPr>
                <a:t>1</a:t>
              </a:r>
              <a:endParaRPr lang="en-US" altLang="zh-CN"/>
            </a:p>
          </p:txBody>
        </p:sp>
        <p:sp>
          <p:nvSpPr>
            <p:cNvPr id="11283" name="Rectangle 21">
              <a:extLst>
                <a:ext uri="{FF2B5EF4-FFF2-40B4-BE49-F238E27FC236}">
                  <a16:creationId xmlns:a16="http://schemas.microsoft.com/office/drawing/2014/main" id="{18EE3700-6C84-4386-8DE3-FD70A8F9F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4" y="913"/>
              <a:ext cx="1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000000"/>
                  </a:solidFill>
                  <a:latin typeface="宋体" panose="02010600030101010101" pitchFamily="2" charset="-122"/>
                </a:rPr>
                <a:t> x</a:t>
              </a:r>
              <a:endParaRPr lang="en-US" altLang="zh-CN"/>
            </a:p>
          </p:txBody>
        </p:sp>
        <p:sp>
          <p:nvSpPr>
            <p:cNvPr id="11284" name="Rectangle 22">
              <a:extLst>
                <a:ext uri="{FF2B5EF4-FFF2-40B4-BE49-F238E27FC236}">
                  <a16:creationId xmlns:a16="http://schemas.microsoft.com/office/drawing/2014/main" id="{763F9B2F-38AE-4D1C-905B-2DD2E34C2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995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0000"/>
                  </a:solidFill>
                  <a:latin typeface="宋体" panose="02010600030101010101" pitchFamily="2" charset="-122"/>
                </a:rPr>
                <a:t>2</a:t>
              </a:r>
              <a:endParaRPr lang="en-US" altLang="zh-CN"/>
            </a:p>
          </p:txBody>
        </p:sp>
        <p:sp>
          <p:nvSpPr>
            <p:cNvPr id="11285" name="Rectangle 23">
              <a:extLst>
                <a:ext uri="{FF2B5EF4-FFF2-40B4-BE49-F238E27FC236}">
                  <a16:creationId xmlns:a16="http://schemas.microsoft.com/office/drawing/2014/main" id="{6243E94F-56FF-4849-A175-7E99D11B0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5" y="2648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2</a:t>
              </a:r>
              <a:endParaRPr lang="en-US" altLang="zh-CN"/>
            </a:p>
          </p:txBody>
        </p:sp>
        <p:sp>
          <p:nvSpPr>
            <p:cNvPr id="11286" name="Rectangle 24">
              <a:extLst>
                <a:ext uri="{FF2B5EF4-FFF2-40B4-BE49-F238E27FC236}">
                  <a16:creationId xmlns:a16="http://schemas.microsoft.com/office/drawing/2014/main" id="{AD5EC259-C39F-436F-9A31-F6B3C4892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" y="2648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3</a:t>
              </a:r>
              <a:endParaRPr lang="en-US" altLang="zh-CN"/>
            </a:p>
          </p:txBody>
        </p:sp>
        <p:sp>
          <p:nvSpPr>
            <p:cNvPr id="11287" name="Rectangle 25">
              <a:extLst>
                <a:ext uri="{FF2B5EF4-FFF2-40B4-BE49-F238E27FC236}">
                  <a16:creationId xmlns:a16="http://schemas.microsoft.com/office/drawing/2014/main" id="{7C607DE0-0514-43EC-A199-251E8416D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" y="2648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1</a:t>
              </a:r>
              <a:endParaRPr lang="en-US" altLang="zh-CN"/>
            </a:p>
          </p:txBody>
        </p:sp>
        <p:sp>
          <p:nvSpPr>
            <p:cNvPr id="11288" name="Rectangle 26">
              <a:extLst>
                <a:ext uri="{FF2B5EF4-FFF2-40B4-BE49-F238E27FC236}">
                  <a16:creationId xmlns:a16="http://schemas.microsoft.com/office/drawing/2014/main" id="{91CF5722-EEDF-4F66-BCD5-41A11FD0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2648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4</a:t>
              </a:r>
              <a:endParaRPr lang="en-US" altLang="zh-CN"/>
            </a:p>
          </p:txBody>
        </p:sp>
        <p:sp>
          <p:nvSpPr>
            <p:cNvPr id="11289" name="Rectangle 27">
              <a:extLst>
                <a:ext uri="{FF2B5EF4-FFF2-40B4-BE49-F238E27FC236}">
                  <a16:creationId xmlns:a16="http://schemas.microsoft.com/office/drawing/2014/main" id="{C65433D6-657E-47AE-812C-3908EC94D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7" y="2221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1</a:t>
              </a:r>
              <a:endParaRPr lang="en-US" altLang="zh-CN"/>
            </a:p>
          </p:txBody>
        </p:sp>
        <p:sp>
          <p:nvSpPr>
            <p:cNvPr id="11290" name="Rectangle 28">
              <a:extLst>
                <a:ext uri="{FF2B5EF4-FFF2-40B4-BE49-F238E27FC236}">
                  <a16:creationId xmlns:a16="http://schemas.microsoft.com/office/drawing/2014/main" id="{6313FE16-8E34-4ACA-AD5D-7354E3707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1885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2</a:t>
              </a:r>
              <a:endParaRPr lang="en-US" altLang="zh-CN"/>
            </a:p>
          </p:txBody>
        </p:sp>
        <p:sp>
          <p:nvSpPr>
            <p:cNvPr id="11291" name="Rectangle 29">
              <a:extLst>
                <a:ext uri="{FF2B5EF4-FFF2-40B4-BE49-F238E27FC236}">
                  <a16:creationId xmlns:a16="http://schemas.microsoft.com/office/drawing/2014/main" id="{71767E7F-A064-443C-AC15-3BDC610E7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7" y="1541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3</a:t>
              </a:r>
              <a:endParaRPr lang="en-US" altLang="zh-CN"/>
            </a:p>
          </p:txBody>
        </p:sp>
        <p:sp>
          <p:nvSpPr>
            <p:cNvPr id="11292" name="Freeform 30">
              <a:extLst>
                <a:ext uri="{FF2B5EF4-FFF2-40B4-BE49-F238E27FC236}">
                  <a16:creationId xmlns:a16="http://schemas.microsoft.com/office/drawing/2014/main" id="{2063C00A-224B-4F79-9F6A-AF0F54C72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" y="1078"/>
              <a:ext cx="1" cy="1588"/>
            </a:xfrm>
            <a:custGeom>
              <a:avLst/>
              <a:gdLst>
                <a:gd name="T0" fmla="*/ 0 w 1"/>
                <a:gd name="T1" fmla="*/ 1588 h 1588"/>
                <a:gd name="T2" fmla="*/ 0 w 1"/>
                <a:gd name="T3" fmla="*/ 112 h 1588"/>
                <a:gd name="T4" fmla="*/ 0 w 1"/>
                <a:gd name="T5" fmla="*/ 0 h 1588"/>
                <a:gd name="T6" fmla="*/ 0 60000 65536"/>
                <a:gd name="T7" fmla="*/ 0 60000 65536"/>
                <a:gd name="T8" fmla="*/ 0 60000 65536"/>
                <a:gd name="T9" fmla="*/ 0 w 1"/>
                <a:gd name="T10" fmla="*/ 0 h 1588"/>
                <a:gd name="T11" fmla="*/ 1 w 1"/>
                <a:gd name="T12" fmla="*/ 1588 h 15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588">
                  <a:moveTo>
                    <a:pt x="0" y="1588"/>
                  </a:moveTo>
                  <a:lnTo>
                    <a:pt x="0" y="112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Line 31">
              <a:extLst>
                <a:ext uri="{FF2B5EF4-FFF2-40B4-BE49-F238E27FC236}">
                  <a16:creationId xmlns:a16="http://schemas.microsoft.com/office/drawing/2014/main" id="{AB429BD0-CC2C-49B4-B9FA-BEBE5B5A7F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66" y="1826"/>
              <a:ext cx="861" cy="8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Rectangle 32">
              <a:extLst>
                <a:ext uri="{FF2B5EF4-FFF2-40B4-BE49-F238E27FC236}">
                  <a16:creationId xmlns:a16="http://schemas.microsoft.com/office/drawing/2014/main" id="{0C4948C7-41C1-4C8A-8C13-D91B4BBF4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951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l</a:t>
              </a:r>
              <a:endParaRPr lang="en-US" altLang="zh-CN"/>
            </a:p>
          </p:txBody>
        </p:sp>
        <p:sp>
          <p:nvSpPr>
            <p:cNvPr id="11295" name="Rectangle 33">
              <a:extLst>
                <a:ext uri="{FF2B5EF4-FFF2-40B4-BE49-F238E27FC236}">
                  <a16:creationId xmlns:a16="http://schemas.microsoft.com/office/drawing/2014/main" id="{8C8B7C5B-880E-467D-B628-224FEB61B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991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0000"/>
                  </a:solidFill>
                  <a:latin typeface="宋体" panose="02010600030101010101" pitchFamily="2" charset="-122"/>
                </a:rPr>
                <a:t>1</a:t>
              </a:r>
              <a:endParaRPr lang="en-US" altLang="zh-CN"/>
            </a:p>
          </p:txBody>
        </p:sp>
        <p:sp>
          <p:nvSpPr>
            <p:cNvPr id="11296" name="Rectangle 34">
              <a:extLst>
                <a:ext uri="{FF2B5EF4-FFF2-40B4-BE49-F238E27FC236}">
                  <a16:creationId xmlns:a16="http://schemas.microsoft.com/office/drawing/2014/main" id="{06B462E9-A3E6-44F6-85FA-2986228BA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" y="1640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宋体" panose="02010600030101010101" pitchFamily="2" charset="-122"/>
                </a:rPr>
                <a:t>l</a:t>
              </a:r>
              <a:endParaRPr lang="en-US" altLang="zh-CN"/>
            </a:p>
          </p:txBody>
        </p:sp>
        <p:sp>
          <p:nvSpPr>
            <p:cNvPr id="11297" name="Rectangle 35">
              <a:extLst>
                <a:ext uri="{FF2B5EF4-FFF2-40B4-BE49-F238E27FC236}">
                  <a16:creationId xmlns:a16="http://schemas.microsoft.com/office/drawing/2014/main" id="{0586D116-7657-48EE-A099-5F6CE7AEA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" y="1680"/>
              <a:ext cx="4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000000"/>
                  </a:solidFill>
                  <a:latin typeface="宋体" panose="02010600030101010101" pitchFamily="2" charset="-122"/>
                </a:rPr>
                <a:t>2</a:t>
              </a:r>
              <a:endParaRPr lang="en-US" altLang="zh-CN"/>
            </a:p>
          </p:txBody>
        </p:sp>
        <p:sp>
          <p:nvSpPr>
            <p:cNvPr id="11298" name="Line 36">
              <a:extLst>
                <a:ext uri="{FF2B5EF4-FFF2-40B4-BE49-F238E27FC236}">
                  <a16:creationId xmlns:a16="http://schemas.microsoft.com/office/drawing/2014/main" id="{9295F104-4FC9-4E6F-A1A3-1FD256A81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3" y="1645"/>
              <a:ext cx="1043" cy="104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9" name="Line 37">
              <a:extLst>
                <a:ext uri="{FF2B5EF4-FFF2-40B4-BE49-F238E27FC236}">
                  <a16:creationId xmlns:a16="http://schemas.microsoft.com/office/drawing/2014/main" id="{D91DDE68-5075-4427-A40F-5BD157180B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8" y="1326"/>
              <a:ext cx="998" cy="99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0" name="Line 38">
              <a:extLst>
                <a:ext uri="{FF2B5EF4-FFF2-40B4-BE49-F238E27FC236}">
                  <a16:creationId xmlns:a16="http://schemas.microsoft.com/office/drawing/2014/main" id="{BDA9C4F3-603C-478B-8C57-26034406C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8" y="1101"/>
              <a:ext cx="907" cy="90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Rectangle 39">
              <a:extLst>
                <a:ext uri="{FF2B5EF4-FFF2-40B4-BE49-F238E27FC236}">
                  <a16:creationId xmlns:a16="http://schemas.microsoft.com/office/drawing/2014/main" id="{380EBE77-B494-439B-B512-9D38EA0C0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2611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000000"/>
                  </a:solidFill>
                  <a:latin typeface="宋体" panose="02010600030101010101" pitchFamily="2" charset="-122"/>
                </a:rPr>
                <a:t>A</a:t>
              </a:r>
              <a:endParaRPr lang="en-US" altLang="zh-CN"/>
            </a:p>
          </p:txBody>
        </p:sp>
        <p:sp>
          <p:nvSpPr>
            <p:cNvPr id="11302" name="Rectangle 40">
              <a:extLst>
                <a:ext uri="{FF2B5EF4-FFF2-40B4-BE49-F238E27FC236}">
                  <a16:creationId xmlns:a16="http://schemas.microsoft.com/office/drawing/2014/main" id="{3A5B2BCB-77D6-4A1A-AF8E-8EB2C199C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0" y="2448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000000"/>
                  </a:solidFill>
                  <a:latin typeface="宋体" panose="02010600030101010101" pitchFamily="2" charset="-122"/>
                </a:rPr>
                <a:t>B</a:t>
              </a:r>
              <a:endParaRPr lang="en-US" altLang="zh-CN"/>
            </a:p>
          </p:txBody>
        </p:sp>
        <p:sp>
          <p:nvSpPr>
            <p:cNvPr id="11303" name="Line 41">
              <a:extLst>
                <a:ext uri="{FF2B5EF4-FFF2-40B4-BE49-F238E27FC236}">
                  <a16:creationId xmlns:a16="http://schemas.microsoft.com/office/drawing/2014/main" id="{3266A5BF-BF8A-4D05-A761-5ED23A90BE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6" y="2098"/>
              <a:ext cx="793" cy="36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Line 42">
              <a:extLst>
                <a:ext uri="{FF2B5EF4-FFF2-40B4-BE49-F238E27FC236}">
                  <a16:creationId xmlns:a16="http://schemas.microsoft.com/office/drawing/2014/main" id="{62F0D68A-6A0C-4190-94FC-C13ECCFB7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6" y="2438"/>
              <a:ext cx="521" cy="22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Line 43">
              <a:extLst>
                <a:ext uri="{FF2B5EF4-FFF2-40B4-BE49-F238E27FC236}">
                  <a16:creationId xmlns:a16="http://schemas.microsoft.com/office/drawing/2014/main" id="{CB8798A0-50EE-4F5A-B9D0-129BAC02B3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6" y="1758"/>
              <a:ext cx="1020" cy="52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44">
              <a:extLst>
                <a:ext uri="{FF2B5EF4-FFF2-40B4-BE49-F238E27FC236}">
                  <a16:creationId xmlns:a16="http://schemas.microsoft.com/office/drawing/2014/main" id="{0C2A62CD-D69B-4771-89BD-EE36DDD97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6" y="1418"/>
              <a:ext cx="1020" cy="499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Line 45">
              <a:extLst>
                <a:ext uri="{FF2B5EF4-FFF2-40B4-BE49-F238E27FC236}">
                  <a16:creationId xmlns:a16="http://schemas.microsoft.com/office/drawing/2014/main" id="{CB5CCFCD-A580-47BD-A5E4-D03006BEF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6" y="1331"/>
              <a:ext cx="199" cy="2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Freeform 46">
              <a:extLst>
                <a:ext uri="{FF2B5EF4-FFF2-40B4-BE49-F238E27FC236}">
                  <a16:creationId xmlns:a16="http://schemas.microsoft.com/office/drawing/2014/main" id="{D6A5240C-07A1-4FC1-848F-9A552D5CC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" y="1304"/>
              <a:ext cx="46" cy="48"/>
            </a:xfrm>
            <a:custGeom>
              <a:avLst/>
              <a:gdLst>
                <a:gd name="T0" fmla="*/ 32 w 46"/>
                <a:gd name="T1" fmla="*/ 48 h 48"/>
                <a:gd name="T2" fmla="*/ 46 w 46"/>
                <a:gd name="T3" fmla="*/ 0 h 48"/>
                <a:gd name="T4" fmla="*/ 0 w 46"/>
                <a:gd name="T5" fmla="*/ 16 h 48"/>
                <a:gd name="T6" fmla="*/ 32 w 46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8"/>
                <a:gd name="T14" fmla="*/ 46 w 46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8">
                  <a:moveTo>
                    <a:pt x="32" y="48"/>
                  </a:moveTo>
                  <a:lnTo>
                    <a:pt x="46" y="0"/>
                  </a:lnTo>
                  <a:lnTo>
                    <a:pt x="0" y="16"/>
                  </a:lnTo>
                  <a:lnTo>
                    <a:pt x="32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Rectangle 47">
              <a:extLst>
                <a:ext uri="{FF2B5EF4-FFF2-40B4-BE49-F238E27FC236}">
                  <a16:creationId xmlns:a16="http://schemas.microsoft.com/office/drawing/2014/main" id="{402BCF12-05ED-44B5-86D4-AE8BC609A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1069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000000"/>
                  </a:solidFill>
                  <a:latin typeface="宋体" panose="02010600030101010101" pitchFamily="2" charset="-122"/>
                </a:rPr>
                <a:t>z</a:t>
              </a:r>
              <a:endParaRPr lang="en-US" altLang="zh-CN"/>
            </a:p>
          </p:txBody>
        </p:sp>
        <p:sp>
          <p:nvSpPr>
            <p:cNvPr id="11310" name="Rectangle 48">
              <a:extLst>
                <a:ext uri="{FF2B5EF4-FFF2-40B4-BE49-F238E27FC236}">
                  <a16:creationId xmlns:a16="http://schemas.microsoft.com/office/drawing/2014/main" id="{3152E5C4-FFB9-4292-951F-1CFC5423A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1894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000000"/>
                  </a:solidFill>
                  <a:latin typeface="宋体" panose="02010600030101010101" pitchFamily="2" charset="-122"/>
                </a:rPr>
                <a:t>C</a:t>
              </a:r>
              <a:endParaRPr lang="en-US" altLang="zh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utoUpdateAnimBg="0"/>
      <p:bldP spid="36874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95C915CF-BDE1-4070-B8DD-301D7D01EF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3400" b="1">
                <a:ea typeface="楷体_GB2312" pitchFamily="49" charset="-122"/>
              </a:rPr>
              <a:t>3.  </a:t>
            </a:r>
            <a:r>
              <a:rPr lang="zh-CN" altLang="en-US" sz="3400" b="1">
                <a:ea typeface="楷体_GB2312" pitchFamily="49" charset="-122"/>
              </a:rPr>
              <a:t>图解法的作用</a:t>
            </a:r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C6BF7F8F-316B-439E-9AE6-CA85F4201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9050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能解决少量问题</a:t>
            </a:r>
          </a:p>
        </p:txBody>
      </p:sp>
      <p:sp>
        <p:nvSpPr>
          <p:cNvPr id="49158" name="AutoShape 6">
            <a:extLst>
              <a:ext uri="{FF2B5EF4-FFF2-40B4-BE49-F238E27FC236}">
                <a16:creationId xmlns:a16="http://schemas.microsoft.com/office/drawing/2014/main" id="{DE0DB321-3D07-40DB-8E83-ACFC1E526145}"/>
              </a:ext>
            </a:extLst>
          </p:cNvPr>
          <p:cNvSpPr>
            <a:spLocks/>
          </p:cNvSpPr>
          <p:nvPr/>
        </p:nvSpPr>
        <p:spPr bwMode="auto">
          <a:xfrm>
            <a:off x="3124200" y="4038600"/>
            <a:ext cx="228600" cy="1676400"/>
          </a:xfrm>
          <a:prstGeom prst="leftBrace">
            <a:avLst>
              <a:gd name="adj1" fmla="val 61111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E636D60B-C21F-4882-8BA1-D52E01B4D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6482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LP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问题</a:t>
            </a:r>
          </a:p>
        </p:txBody>
      </p:sp>
      <p:sp>
        <p:nvSpPr>
          <p:cNvPr id="49160" name="Text Box 8">
            <a:extLst>
              <a:ext uri="{FF2B5EF4-FFF2-40B4-BE49-F238E27FC236}">
                <a16:creationId xmlns:a16="http://schemas.microsoft.com/office/drawing/2014/main" id="{63E6D6A8-1119-4C6F-B279-F69E0DF7C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1910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有可行解</a:t>
            </a:r>
          </a:p>
        </p:txBody>
      </p:sp>
      <p:sp>
        <p:nvSpPr>
          <p:cNvPr id="49161" name="AutoShape 9">
            <a:extLst>
              <a:ext uri="{FF2B5EF4-FFF2-40B4-BE49-F238E27FC236}">
                <a16:creationId xmlns:a16="http://schemas.microsoft.com/office/drawing/2014/main" id="{6D94519B-FAB5-4EAA-A34C-8781AF3C362B}"/>
              </a:ext>
            </a:extLst>
          </p:cNvPr>
          <p:cNvSpPr>
            <a:spLocks/>
          </p:cNvSpPr>
          <p:nvPr/>
        </p:nvSpPr>
        <p:spPr bwMode="auto">
          <a:xfrm>
            <a:off x="4953000" y="3733800"/>
            <a:ext cx="228600" cy="1447800"/>
          </a:xfrm>
          <a:prstGeom prst="leftBrace">
            <a:avLst>
              <a:gd name="adj1" fmla="val 52778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62" name="Text Box 10">
            <a:extLst>
              <a:ext uri="{FF2B5EF4-FFF2-40B4-BE49-F238E27FC236}">
                <a16:creationId xmlns:a16="http://schemas.microsoft.com/office/drawing/2014/main" id="{1800A0DB-A3E0-4468-A77D-2D007D268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810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49163" name="Text Box 11">
            <a:extLst>
              <a:ext uri="{FF2B5EF4-FFF2-40B4-BE49-F238E27FC236}">
                <a16:creationId xmlns:a16="http://schemas.microsoft.com/office/drawing/2014/main" id="{62EA1D7C-AADF-4337-9E6F-2D6F66FF9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7338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有最优解</a:t>
            </a:r>
          </a:p>
        </p:txBody>
      </p:sp>
      <p:sp>
        <p:nvSpPr>
          <p:cNvPr id="49164" name="AutoShape 12">
            <a:extLst>
              <a:ext uri="{FF2B5EF4-FFF2-40B4-BE49-F238E27FC236}">
                <a16:creationId xmlns:a16="http://schemas.microsoft.com/office/drawing/2014/main" id="{33B3EF90-C95E-410E-B760-873F2F106686}"/>
              </a:ext>
            </a:extLst>
          </p:cNvPr>
          <p:cNvSpPr>
            <a:spLocks/>
          </p:cNvSpPr>
          <p:nvPr/>
        </p:nvSpPr>
        <p:spPr bwMode="auto">
          <a:xfrm>
            <a:off x="6858000" y="3505200"/>
            <a:ext cx="228600" cy="990600"/>
          </a:xfrm>
          <a:prstGeom prst="leftBrace">
            <a:avLst>
              <a:gd name="adj1" fmla="val 36111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65" name="Text Box 13">
            <a:extLst>
              <a:ext uri="{FF2B5EF4-FFF2-40B4-BE49-F238E27FC236}">
                <a16:creationId xmlns:a16="http://schemas.microsoft.com/office/drawing/2014/main" id="{8FDEF478-9AC4-473B-B451-A273E6DF8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505201"/>
            <a:ext cx="1600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唯一解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无穷多解</a:t>
            </a:r>
          </a:p>
        </p:txBody>
      </p:sp>
      <p:sp>
        <p:nvSpPr>
          <p:cNvPr id="49166" name="Text Box 14">
            <a:extLst>
              <a:ext uri="{FF2B5EF4-FFF2-40B4-BE49-F238E27FC236}">
                <a16:creationId xmlns:a16="http://schemas.microsoft.com/office/drawing/2014/main" id="{E47C957B-2BFA-4720-93EC-413B3AABA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6482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无最优解（可行域为无界）</a:t>
            </a:r>
          </a:p>
        </p:txBody>
      </p:sp>
      <p:sp>
        <p:nvSpPr>
          <p:cNvPr id="49167" name="Text Box 15">
            <a:extLst>
              <a:ext uri="{FF2B5EF4-FFF2-40B4-BE49-F238E27FC236}">
                <a16:creationId xmlns:a16="http://schemas.microsoft.com/office/drawing/2014/main" id="{0D842C0F-024E-4D41-AABE-C24961AD9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2578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无可行解（无解）</a:t>
            </a:r>
          </a:p>
        </p:txBody>
      </p:sp>
      <p:sp>
        <p:nvSpPr>
          <p:cNvPr id="49168" name="Text Box 16">
            <a:extLst>
              <a:ext uri="{FF2B5EF4-FFF2-40B4-BE49-F238E27FC236}">
                <a16:creationId xmlns:a16="http://schemas.microsoft.com/office/drawing/2014/main" id="{4F4AC406-2C5D-4FFA-A395-601C00C23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0480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规律</a:t>
            </a: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</p:txBody>
      </p:sp>
      <p:sp>
        <p:nvSpPr>
          <p:cNvPr id="49169" name="Rectangle 17">
            <a:extLst>
              <a:ext uri="{FF2B5EF4-FFF2-40B4-BE49-F238E27FC236}">
                <a16:creationId xmlns:a16="http://schemas.microsoft.com/office/drawing/2014/main" id="{3D2410B6-DFE7-4E99-A015-EF23CEB06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101" y="2535238"/>
            <a:ext cx="4678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Char char="•"/>
            </a:pPr>
            <a:r>
              <a:rPr kumimoji="1"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揭示了线性规划问题的若干规律</a:t>
            </a:r>
          </a:p>
        </p:txBody>
      </p:sp>
    </p:spTree>
  </p:cSld>
  <p:clrMapOvr>
    <a:masterClrMapping/>
  </p:clrMapOvr>
  <p:transition spd="med">
    <p:cover dir="ru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9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9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autoUpdateAnimBg="0"/>
      <p:bldP spid="49158" grpId="0" animBg="1"/>
      <p:bldP spid="49159" grpId="0" build="p" autoUpdateAnimBg="0"/>
      <p:bldP spid="49160" grpId="0" build="p" autoUpdateAnimBg="0"/>
      <p:bldP spid="49161" grpId="0" animBg="1"/>
      <p:bldP spid="49162" grpId="0" autoUpdateAnimBg="0"/>
      <p:bldP spid="49163" grpId="0" build="p" autoUpdateAnimBg="0"/>
      <p:bldP spid="49164" grpId="0" animBg="1"/>
      <p:bldP spid="49165" grpId="0" build="p" autoUpdateAnimBg="0"/>
      <p:bldP spid="49166" grpId="0" build="p" autoUpdateAnimBg="0"/>
      <p:bldP spid="49167" grpId="0" build="p" autoUpdateAnimBg="0"/>
      <p:bldP spid="49168" grpId="0" autoUpdateAnimBg="0"/>
      <p:bldP spid="4916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定义</a:t>
            </a:r>
            <a:r>
              <a:rPr lang="en-US" altLang="zh-CN" dirty="0"/>
              <a:t>1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凡是满足</a:t>
            </a:r>
            <a:r>
              <a:rPr lang="en-US" altLang="zh-CN" dirty="0"/>
              <a:t>Ax=b</a:t>
            </a:r>
            <a:r>
              <a:rPr lang="zh-CN" altLang="en-US" dirty="0"/>
              <a:t>及</a:t>
            </a:r>
            <a:r>
              <a:rPr lang="en-US" altLang="zh-CN" dirty="0"/>
              <a:t>x&gt;=0</a:t>
            </a:r>
            <a:r>
              <a:rPr lang="zh-CN" altLang="en-US" dirty="0"/>
              <a:t>的解</a:t>
            </a:r>
            <a:r>
              <a:rPr lang="en-US" altLang="zh-CN" dirty="0"/>
              <a:t>x=(x</a:t>
            </a:r>
            <a:r>
              <a:rPr lang="en-US" altLang="zh-CN" baseline="-25000" dirty="0"/>
              <a:t>1</a:t>
            </a:r>
            <a:r>
              <a:rPr lang="en-US" altLang="zh-CN" dirty="0"/>
              <a:t>,x</a:t>
            </a:r>
            <a:r>
              <a:rPr lang="en-US" altLang="zh-CN" baseline="-25000" dirty="0"/>
              <a:t>2</a:t>
            </a:r>
            <a:r>
              <a:rPr lang="en-US" altLang="zh-CN" dirty="0"/>
              <a:t>,…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n</a:t>
            </a:r>
            <a:r>
              <a:rPr lang="en-US" altLang="zh-CN" dirty="0"/>
              <a:t>)</a:t>
            </a:r>
            <a:r>
              <a:rPr lang="en-US" altLang="zh-CN" baseline="30000" dirty="0"/>
              <a:t>T</a:t>
            </a:r>
            <a:r>
              <a:rPr lang="zh-CN" altLang="en-US" dirty="0"/>
              <a:t>称为线性规划问题的</a:t>
            </a:r>
            <a:r>
              <a:rPr lang="zh-CN" altLang="en-US" dirty="0">
                <a:solidFill>
                  <a:srgbClr val="0070C0"/>
                </a:solidFill>
              </a:rPr>
              <a:t>可行解</a:t>
            </a:r>
            <a:r>
              <a:rPr lang="zh-CN" altLang="en-US" dirty="0"/>
              <a:t>。同时满足</a:t>
            </a:r>
            <a:r>
              <a:rPr lang="en-US" altLang="zh-CN" dirty="0"/>
              <a:t>max z=cx</a:t>
            </a:r>
            <a:r>
              <a:rPr lang="zh-CN" altLang="en-US" dirty="0"/>
              <a:t>的可行解称为</a:t>
            </a:r>
            <a:r>
              <a:rPr lang="zh-CN" altLang="en-US" dirty="0">
                <a:solidFill>
                  <a:srgbClr val="0070C0"/>
                </a:solidFill>
              </a:rPr>
              <a:t>最优解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定义</a:t>
            </a:r>
            <a:r>
              <a:rPr lang="en-US" altLang="zh-CN" dirty="0"/>
              <a:t>2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设线性规划约束方程组的系数矩阵</a:t>
            </a:r>
            <a:r>
              <a:rPr lang="en-US" altLang="zh-CN" dirty="0"/>
              <a:t>A</a:t>
            </a:r>
            <a:r>
              <a:rPr lang="en-US" altLang="zh-CN" baseline="-25000" dirty="0"/>
              <a:t>m*n</a:t>
            </a:r>
            <a:r>
              <a:rPr lang="zh-CN" altLang="en-US" dirty="0"/>
              <a:t>的秩为</a:t>
            </a:r>
            <a:r>
              <a:rPr lang="en-US" altLang="zh-CN" dirty="0"/>
              <a:t>m</a:t>
            </a:r>
            <a:r>
              <a:rPr lang="zh-CN" altLang="en-US" dirty="0"/>
              <a:t>，则</a:t>
            </a:r>
            <a:r>
              <a:rPr lang="en-US" altLang="zh-CN" dirty="0"/>
              <a:t>A</a:t>
            </a:r>
            <a:r>
              <a:rPr lang="zh-CN" altLang="en-US" dirty="0"/>
              <a:t>中某</a:t>
            </a:r>
            <a:r>
              <a:rPr lang="en-US" altLang="zh-CN" dirty="0"/>
              <a:t>m</a:t>
            </a:r>
            <a:r>
              <a:rPr lang="zh-CN" altLang="en-US" dirty="0"/>
              <a:t>列组成的任一个</a:t>
            </a:r>
            <a:r>
              <a:rPr lang="en-US" altLang="zh-CN" dirty="0"/>
              <a:t>m</a:t>
            </a:r>
            <a:r>
              <a:rPr lang="zh-CN" altLang="en-US" dirty="0"/>
              <a:t>阶可逆阵</a:t>
            </a:r>
            <a:r>
              <a:rPr lang="en-US" altLang="zh-CN" dirty="0"/>
              <a:t>B</a:t>
            </a:r>
            <a:r>
              <a:rPr lang="zh-CN" altLang="en-US" dirty="0"/>
              <a:t>称为该线性规划问题的一个</a:t>
            </a:r>
            <a:r>
              <a:rPr lang="zh-CN" altLang="en-US" dirty="0">
                <a:solidFill>
                  <a:srgbClr val="0070C0"/>
                </a:solidFill>
              </a:rPr>
              <a:t>基矩阵</a:t>
            </a:r>
            <a:r>
              <a:rPr lang="zh-CN" altLang="en-US" dirty="0"/>
              <a:t>，简称基。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若记</a:t>
            </a:r>
            <a:r>
              <a:rPr lang="en-US" altLang="zh-CN" dirty="0"/>
              <a:t>B=(p1,p2,…,pm)</a:t>
            </a:r>
            <a:r>
              <a:rPr lang="zh-CN" altLang="en-US" dirty="0"/>
              <a:t>，则称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k</a:t>
            </a:r>
            <a:r>
              <a:rPr lang="en-US" altLang="zh-CN" dirty="0"/>
              <a:t>(k=1,2,…m)</a:t>
            </a:r>
            <a:r>
              <a:rPr lang="zh-CN" altLang="en-US" dirty="0"/>
              <a:t>为基</a:t>
            </a:r>
            <a:r>
              <a:rPr lang="en-US" altLang="zh-CN" dirty="0"/>
              <a:t>B</a:t>
            </a:r>
            <a:r>
              <a:rPr lang="zh-CN" altLang="en-US" dirty="0"/>
              <a:t>中的一个</a:t>
            </a:r>
            <a:r>
              <a:rPr lang="zh-CN" altLang="en-US" dirty="0">
                <a:solidFill>
                  <a:srgbClr val="0070C0"/>
                </a:solidFill>
              </a:rPr>
              <a:t>基向量</a:t>
            </a:r>
            <a:r>
              <a:rPr lang="zh-CN" altLang="en-US" dirty="0"/>
              <a:t>。则</a:t>
            </a:r>
            <a:r>
              <a:rPr lang="en-US" altLang="zh-CN" dirty="0"/>
              <a:t>A</a:t>
            </a:r>
            <a:r>
              <a:rPr lang="zh-CN" altLang="en-US" dirty="0"/>
              <a:t>中其余</a:t>
            </a:r>
            <a:r>
              <a:rPr lang="en-US" altLang="zh-CN" dirty="0"/>
              <a:t>n-m</a:t>
            </a:r>
            <a:r>
              <a:rPr lang="zh-CN" altLang="en-US" dirty="0"/>
              <a:t>个列向量为</a:t>
            </a:r>
            <a:r>
              <a:rPr lang="zh-CN" altLang="en-US" dirty="0">
                <a:solidFill>
                  <a:srgbClr val="0070C0"/>
                </a:solidFill>
              </a:rPr>
              <a:t>非基向量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760772" y="5278330"/>
            <a:ext cx="1973320" cy="1475141"/>
            <a:chOff x="2682763" y="5351902"/>
            <a:chExt cx="1973320" cy="1475141"/>
          </a:xfrm>
        </p:grpSpPr>
        <p:sp>
          <p:nvSpPr>
            <p:cNvPr id="5" name="矩形 4"/>
            <p:cNvSpPr/>
            <p:nvPr/>
          </p:nvSpPr>
          <p:spPr>
            <a:xfrm>
              <a:off x="2693503" y="536397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297621" y="536397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309242" y="535190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297620" y="584063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03985" y="5840631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95903" y="5847449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84480" y="6483895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290845" y="6483894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82763" y="649071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05170" y="536397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 rot="5400000">
              <a:off x="2695903" y="611456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34945" y="5076497"/>
            <a:ext cx="1685657" cy="1781503"/>
            <a:chOff x="3180633" y="5076497"/>
            <a:chExt cx="1685657" cy="1891862"/>
          </a:xfrm>
        </p:grpSpPr>
        <p:sp>
          <p:nvSpPr>
            <p:cNvPr id="17" name="矩形 16"/>
            <p:cNvSpPr/>
            <p:nvPr/>
          </p:nvSpPr>
          <p:spPr>
            <a:xfrm>
              <a:off x="4214648" y="5076497"/>
              <a:ext cx="651642" cy="189186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右箭头 17"/>
            <p:cNvSpPr/>
            <p:nvPr/>
          </p:nvSpPr>
          <p:spPr>
            <a:xfrm rot="10600452">
              <a:off x="3638027" y="5429713"/>
              <a:ext cx="488464" cy="195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80633" y="534263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pk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41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应用举例：</a:t>
            </a:r>
            <a:endParaRPr lang="en-US" altLang="zh-CN" dirty="0"/>
          </a:p>
          <a:p>
            <a:r>
              <a:rPr lang="zh-CN" altLang="en-US" dirty="0"/>
              <a:t>某制药厂生产甲，乙两种药品，生产这两种药品要消耗某种原料，生产每吨药品所需原料量及所占设备时间见下表：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该厂每周所能得到的原料量为</a:t>
            </a:r>
            <a:r>
              <a:rPr lang="en-US" altLang="zh-CN" dirty="0"/>
              <a:t>160kg</a:t>
            </a:r>
            <a:r>
              <a:rPr lang="zh-CN" altLang="en-US" dirty="0"/>
              <a:t>，每周设备最多能开</a:t>
            </a:r>
            <a:r>
              <a:rPr lang="en-US" altLang="zh-CN" dirty="0"/>
              <a:t>15</a:t>
            </a:r>
            <a:r>
              <a:rPr lang="zh-CN" altLang="en-US" dirty="0"/>
              <a:t>个台班，且根据市场需求，甲种产品每周产量不应超过</a:t>
            </a:r>
            <a:r>
              <a:rPr lang="en-US" altLang="zh-CN" dirty="0"/>
              <a:t>4t</a:t>
            </a:r>
            <a:r>
              <a:rPr lang="zh-CN" altLang="en-US" dirty="0"/>
              <a:t>。已知该厂生产每吨甲，乙两种产品的利润分别为</a:t>
            </a:r>
            <a:r>
              <a:rPr lang="en-US" altLang="zh-CN" dirty="0"/>
              <a:t>5</a:t>
            </a:r>
            <a:r>
              <a:rPr lang="zh-CN" altLang="en-US" dirty="0"/>
              <a:t>万元和</a:t>
            </a:r>
            <a:r>
              <a:rPr lang="en-US" altLang="zh-CN" dirty="0"/>
              <a:t>2</a:t>
            </a:r>
            <a:r>
              <a:rPr lang="zh-CN" altLang="en-US" dirty="0"/>
              <a:t>万元。问该厂应如何安排两种产品的产量才能使每周获得的利润最大？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33537"/>
              </p:ext>
            </p:extLst>
          </p:nvPr>
        </p:nvGraphicFramePr>
        <p:xfrm>
          <a:off x="1855354" y="2303537"/>
          <a:ext cx="8128000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000" dirty="0"/>
                        <a:t>                   消耗量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项目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每吨产品的消耗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2000" dirty="0"/>
                        <a:t>每周资源总量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甲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乙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原料（</a:t>
                      </a:r>
                      <a:r>
                        <a:rPr lang="en-US" altLang="zh-CN" sz="2000" dirty="0"/>
                        <a:t>KG</a:t>
                      </a:r>
                      <a:r>
                        <a:rPr lang="zh-CN" altLang="en-US" sz="2000" dirty="0"/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160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设备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台班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33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定义</a:t>
            </a:r>
            <a:r>
              <a:rPr lang="en-US" altLang="zh-CN" sz="2400" dirty="0"/>
              <a:t>3</a:t>
            </a:r>
            <a:r>
              <a:rPr lang="zh-CN" altLang="en-US" sz="2400" dirty="0"/>
              <a:t>：当</a:t>
            </a:r>
            <a:r>
              <a:rPr lang="en-US" altLang="zh-CN" sz="2400" dirty="0"/>
              <a:t>Ax=b</a:t>
            </a:r>
            <a:r>
              <a:rPr lang="zh-CN" altLang="en-US" sz="2400" dirty="0"/>
              <a:t>式中</a:t>
            </a:r>
            <a:r>
              <a:rPr lang="en-US" altLang="zh-CN" sz="2400" dirty="0"/>
              <a:t>A</a:t>
            </a:r>
            <a:r>
              <a:rPr lang="zh-CN" altLang="en-US" sz="2400" dirty="0"/>
              <a:t>确定了一个基</a:t>
            </a:r>
            <a:r>
              <a:rPr lang="en-US" altLang="zh-CN" sz="2400" dirty="0"/>
              <a:t>B</a:t>
            </a:r>
            <a:r>
              <a:rPr lang="zh-CN" altLang="en-US" sz="2400" dirty="0"/>
              <a:t>后，与基向量</a:t>
            </a:r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k</a:t>
            </a:r>
            <a:r>
              <a:rPr lang="zh-CN" altLang="en-US" sz="2400" dirty="0"/>
              <a:t>相对应的决策变量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k</a:t>
            </a:r>
            <a:r>
              <a:rPr lang="zh-CN" altLang="en-US" sz="2400" dirty="0"/>
              <a:t>称为关于基</a:t>
            </a:r>
            <a:r>
              <a:rPr lang="en-US" altLang="zh-CN" sz="2400" dirty="0"/>
              <a:t>B</a:t>
            </a:r>
            <a:r>
              <a:rPr lang="zh-CN" altLang="en-US" sz="2400" dirty="0"/>
              <a:t>的一个</a:t>
            </a:r>
            <a:r>
              <a:rPr lang="zh-CN" altLang="en-US" sz="2400" b="1" dirty="0">
                <a:solidFill>
                  <a:srgbClr val="0070C0"/>
                </a:solidFill>
              </a:rPr>
              <a:t>基变</a:t>
            </a:r>
            <a:r>
              <a:rPr lang="zh-CN" altLang="en-US" sz="2400" dirty="0">
                <a:solidFill>
                  <a:srgbClr val="0070C0"/>
                </a:solidFill>
              </a:rPr>
              <a:t>量</a:t>
            </a:r>
            <a:r>
              <a:rPr lang="zh-CN" altLang="en-US" sz="2400" dirty="0"/>
              <a:t>，而与非基向量所对应的决策变量称为</a:t>
            </a:r>
            <a:r>
              <a:rPr lang="zh-CN" altLang="en-US" sz="2400" b="1" dirty="0">
                <a:solidFill>
                  <a:srgbClr val="0070C0"/>
                </a:solidFill>
              </a:rPr>
              <a:t>非基变量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定义</a:t>
            </a:r>
            <a:r>
              <a:rPr lang="en-US" altLang="zh-CN" sz="2400" dirty="0"/>
              <a:t>4</a:t>
            </a:r>
            <a:r>
              <a:rPr lang="zh-CN" altLang="en-US" sz="2400" dirty="0"/>
              <a:t>：设</a:t>
            </a:r>
            <a:r>
              <a:rPr lang="en-US" altLang="zh-CN" sz="2400" dirty="0"/>
              <a:t>B=(p</a:t>
            </a:r>
            <a:r>
              <a:rPr lang="en-US" altLang="zh-CN" sz="2400" baseline="-25000" dirty="0"/>
              <a:t>k1</a:t>
            </a:r>
            <a:r>
              <a:rPr lang="en-US" altLang="zh-CN" sz="2400" dirty="0"/>
              <a:t>,p</a:t>
            </a:r>
            <a:r>
              <a:rPr lang="en-US" altLang="zh-CN" sz="2400" baseline="-25000" dirty="0"/>
              <a:t>k2</a:t>
            </a:r>
            <a:r>
              <a:rPr lang="en-US" altLang="zh-CN" sz="2400" dirty="0"/>
              <a:t>,…,</a:t>
            </a:r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km</a:t>
            </a:r>
            <a:r>
              <a:rPr lang="en-US" altLang="zh-CN" sz="2400" dirty="0"/>
              <a:t>)</a:t>
            </a:r>
            <a:r>
              <a:rPr lang="zh-CN" altLang="en-US" sz="2400" dirty="0"/>
              <a:t>是</a:t>
            </a:r>
            <a:r>
              <a:rPr lang="en-US" altLang="zh-CN" sz="2400" dirty="0"/>
              <a:t>A</a:t>
            </a:r>
            <a:r>
              <a:rPr lang="zh-CN" altLang="en-US" sz="2400" dirty="0"/>
              <a:t>中的一个基，对应的基变量为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k1</a:t>
            </a:r>
            <a:r>
              <a:rPr lang="en-US" altLang="zh-CN" sz="2400" dirty="0"/>
              <a:t>,x</a:t>
            </a:r>
            <a:r>
              <a:rPr lang="en-US" altLang="zh-CN" sz="2400" baseline="-25000" dirty="0"/>
              <a:t>k2</a:t>
            </a:r>
            <a:r>
              <a:rPr lang="en-US" altLang="zh-CN" sz="2400" dirty="0"/>
              <a:t>,…,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km</a:t>
            </a:r>
            <a:r>
              <a:rPr lang="en-US" altLang="zh-CN" sz="2400" dirty="0"/>
              <a:t>,</a:t>
            </a:r>
            <a:r>
              <a:rPr lang="zh-CN" altLang="en-US" sz="2400" dirty="0"/>
              <a:t>我们称</a:t>
            </a:r>
            <a:r>
              <a:rPr lang="zh-CN" altLang="en-US" sz="2400" b="1" dirty="0"/>
              <a:t>非基变量的取值均为零</a:t>
            </a:r>
            <a:r>
              <a:rPr lang="zh-CN" altLang="en-US" sz="2400" dirty="0"/>
              <a:t>且满足约束条件的一个解</a:t>
            </a:r>
            <a:r>
              <a:rPr lang="en-US" altLang="zh-CN" sz="2400" dirty="0"/>
              <a:t>x,</a:t>
            </a:r>
            <a:r>
              <a:rPr lang="zh-CN" altLang="en-US" sz="2400" dirty="0"/>
              <a:t>为关于基</a:t>
            </a:r>
            <a:r>
              <a:rPr lang="en-US" altLang="zh-CN" sz="2400" dirty="0"/>
              <a:t>B</a:t>
            </a:r>
            <a:r>
              <a:rPr lang="zh-CN" altLang="en-US" sz="2400" dirty="0"/>
              <a:t>的一个</a:t>
            </a:r>
            <a:r>
              <a:rPr lang="zh-CN" altLang="en-US" sz="2400" b="1" dirty="0">
                <a:solidFill>
                  <a:srgbClr val="0070C0"/>
                </a:solidFill>
              </a:rPr>
              <a:t>基本解</a:t>
            </a:r>
            <a:r>
              <a:rPr lang="zh-CN" altLang="en-US" sz="2400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08230"/>
              </p:ext>
            </p:extLst>
          </p:nvPr>
        </p:nvGraphicFramePr>
        <p:xfrm>
          <a:off x="5292832" y="2246590"/>
          <a:ext cx="57745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0994">
                <a:tc>
                  <a:txBody>
                    <a:bodyPr/>
                    <a:lstStyle/>
                    <a:p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53814" y="2340867"/>
                <a:ext cx="422064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30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3=160</m:t>
                      </m:r>
                    </m:oMath>
                  </m:oMathPara>
                </a14:m>
                <a:endParaRPr lang="en-US" altLang="zh-CN" sz="2400" b="0" dirty="0"/>
              </a:p>
              <a:p>
                <a:r>
                  <a:rPr lang="en-US" altLang="zh-CN" sz="2400" dirty="0"/>
                  <a:t>              5x1+x2+x4=15</a:t>
                </a:r>
              </a:p>
              <a:p>
                <a:r>
                  <a:rPr lang="en-US" altLang="zh-CN" sz="2400" dirty="0"/>
                  <a:t>               x1+x5=4</a:t>
                </a:r>
              </a:p>
              <a:p>
                <a:r>
                  <a:rPr lang="en-US" altLang="zh-CN" sz="2400" dirty="0"/>
                  <a:t>               x1,,x2,x3,x4,x5&gt;=0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14" y="2340867"/>
                <a:ext cx="4220643" cy="1477328"/>
              </a:xfrm>
              <a:prstGeom prst="rect">
                <a:avLst/>
              </a:prstGeom>
              <a:blipFill rotWithShape="0">
                <a:blip r:embed="rId2"/>
                <a:stretch>
                  <a:fillRect r="-722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441324" y="2017986"/>
            <a:ext cx="3216166" cy="212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9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基本解的确定</a:t>
                </a: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设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为一个基矩阵，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B</a:t>
                </a:r>
                <a:r>
                  <a:rPr lang="zh-CN" altLang="en-US" dirty="0"/>
                  <a:t>为对应的基变量，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为非基矩阵，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N</a:t>
                </a:r>
                <a:r>
                  <a:rPr lang="zh-CN" altLang="en-US" dirty="0"/>
                  <a:t>为对应的非基变量，那</a:t>
                </a:r>
                <a:r>
                  <a:rPr lang="en-US" altLang="zh-CN" dirty="0"/>
                  <a:t>Ax=b</a:t>
                </a:r>
                <a:r>
                  <a:rPr lang="zh-CN" altLang="en-US" dirty="0"/>
                  <a:t>可以改写成：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BX</a:t>
                </a:r>
                <a:r>
                  <a:rPr lang="en-US" altLang="zh-CN" b="1" baseline="-25000" dirty="0">
                    <a:solidFill>
                      <a:srgbClr val="0070C0"/>
                    </a:solidFill>
                  </a:rPr>
                  <a:t>B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+NX</a:t>
                </a:r>
                <a:r>
                  <a:rPr lang="en-US" altLang="zh-CN" b="1" baseline="-25000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=b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令非基变量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N</a:t>
                </a:r>
                <a:r>
                  <a:rPr lang="en-US" altLang="zh-CN" dirty="0"/>
                  <a:t>=0,</a:t>
                </a:r>
                <a:r>
                  <a:rPr lang="zh-CN" altLang="en-US" dirty="0"/>
                  <a:t>则基变量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baseline="14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baseline="30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，故</a:t>
                </a: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就是关于基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的一个基本解。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定义</a:t>
                </a:r>
                <a:r>
                  <a:rPr lang="en-US" altLang="zh-CN" dirty="0"/>
                  <a:t>5  </a:t>
                </a:r>
                <a:r>
                  <a:rPr lang="zh-CN" altLang="en-US" dirty="0"/>
                  <a:t>满足非负条件</a:t>
                </a:r>
                <a:r>
                  <a:rPr lang="en-US" altLang="zh-CN" dirty="0"/>
                  <a:t>x&gt;=0</a:t>
                </a:r>
                <a:r>
                  <a:rPr lang="zh-CN" altLang="en-US" dirty="0"/>
                  <a:t>的基本解称为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基本可行解</a:t>
                </a:r>
                <a:r>
                  <a:rPr lang="zh-CN" altLang="en-US" dirty="0"/>
                  <a:t>。</a:t>
                </a:r>
                <a:br>
                  <a:rPr lang="en-US" altLang="zh-CN" dirty="0"/>
                </a:b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08874" y="2673408"/>
                <a:ext cx="3089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74" y="2673408"/>
                <a:ext cx="3089307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392958" y="3186877"/>
                <a:ext cx="23745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 baseline="14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baseline="30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958" y="3186877"/>
                <a:ext cx="23745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057" r="-77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681961" y="3570907"/>
                <a:ext cx="3680871" cy="623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baseline="-25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baseline="-250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 baseline="140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baseline="30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61" y="3570907"/>
                <a:ext cx="3680871" cy="623184"/>
              </a:xfrm>
              <a:prstGeom prst="rect">
                <a:avLst/>
              </a:prstGeom>
              <a:blipFill rotWithShape="0">
                <a:blip r:embed="rId5"/>
                <a:stretch>
                  <a:fillRect b="-1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1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例：求下列方程组的所有基本解，基本可行解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  </a:t>
                </a:r>
                <a:r>
                  <a:rPr lang="zh-CN" altLang="en-US" sz="2400" dirty="0"/>
                  <a:t>解：化为标准形式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         =8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         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4=2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系数矩阵</a:t>
                </a:r>
                <a:r>
                  <a:rPr lang="en-US" altLang="zh-CN" dirty="0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=(p1,p2,p3,p4)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设</a:t>
                </a:r>
                <a:r>
                  <a:rPr lang="en-US" altLang="zh-CN" dirty="0"/>
                  <a:t>B1=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p1,p2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则基变量为</a:t>
                </a:r>
                <a:r>
                  <a:rPr lang="en-US" altLang="zh-CN" dirty="0"/>
                  <a:t>x1,x2</a:t>
                </a:r>
                <a:r>
                  <a:rPr lang="zh-CN" altLang="en-US" dirty="0"/>
                  <a:t>，非基变量为</a:t>
                </a:r>
                <a:r>
                  <a:rPr lang="en-US" altLang="zh-CN" dirty="0"/>
                  <a:t>x3,x4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35517" y="1313792"/>
                <a:ext cx="182354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2≤8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517" y="1313792"/>
                <a:ext cx="1823545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4013" r="-4348" b="-4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86099" y="5538087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2=8−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 =2−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99" y="5538087"/>
                <a:ext cx="3019801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7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</a:t>
            </a:r>
            <a:r>
              <a:rPr lang="en-US" altLang="zh-CN" dirty="0"/>
              <a:t>B2=(p1,p3)=          ,</a:t>
            </a:r>
            <a:r>
              <a:rPr lang="zh-CN" altLang="en-US" dirty="0"/>
              <a:t>因</a:t>
            </a:r>
            <a:r>
              <a:rPr lang="en-US" altLang="zh-CN" dirty="0" err="1"/>
              <a:t>det</a:t>
            </a:r>
            <a:r>
              <a:rPr lang="en-US" altLang="zh-CN" dirty="0"/>
              <a:t>(B2)=0,</a:t>
            </a:r>
            <a:r>
              <a:rPr lang="zh-CN" altLang="en-US" dirty="0"/>
              <a:t>故不可逆，故</a:t>
            </a:r>
            <a:r>
              <a:rPr lang="en-US" altLang="zh-CN" dirty="0"/>
              <a:t>B2</a:t>
            </a:r>
            <a:r>
              <a:rPr lang="zh-CN" altLang="en-US" dirty="0"/>
              <a:t>不能构成基。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</a:t>
            </a:r>
            <a:r>
              <a:rPr lang="en-US" altLang="zh-CN" dirty="0"/>
              <a:t>B3=(p1,p4)=          </a:t>
            </a:r>
            <a:r>
              <a:rPr lang="zh-CN" altLang="en-US" dirty="0"/>
              <a:t>，则</a:t>
            </a:r>
            <a:r>
              <a:rPr lang="en-US" altLang="zh-CN" dirty="0"/>
              <a:t>B3</a:t>
            </a:r>
            <a:r>
              <a:rPr lang="zh-CN" altLang="en-US" dirty="0"/>
              <a:t>是一个基，则</a:t>
            </a:r>
            <a:r>
              <a:rPr lang="en-US" altLang="zh-CN" dirty="0"/>
              <a:t>x1,x4</a:t>
            </a:r>
            <a:r>
              <a:rPr lang="zh-CN" altLang="en-US" dirty="0"/>
              <a:t>是相应的基变量，而</a:t>
            </a:r>
            <a:r>
              <a:rPr lang="en-US" altLang="zh-CN" dirty="0"/>
              <a:t>x3,x4</a:t>
            </a:r>
            <a:r>
              <a:rPr lang="zh-CN" altLang="en-US" dirty="0"/>
              <a:t>是非基变量，故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……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59423" y="882005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2=8−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 =2−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423" y="882005"/>
                <a:ext cx="3019801" cy="9161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548054" y="739914"/>
            <a:ext cx="7066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令</a:t>
            </a:r>
            <a:r>
              <a:rPr lang="en-US" altLang="zh-CN" sz="2400" dirty="0"/>
              <a:t>x3=x4=0,</a:t>
            </a:r>
            <a:r>
              <a:rPr lang="zh-CN" altLang="en-US" sz="2400" dirty="0"/>
              <a:t>得</a:t>
            </a:r>
            <a:r>
              <a:rPr lang="en-US" altLang="zh-CN" sz="2400" dirty="0"/>
              <a:t>x1=4,x2=2,</a:t>
            </a:r>
            <a:r>
              <a:rPr lang="zh-CN" altLang="en-US" sz="2400" dirty="0"/>
              <a:t>故</a:t>
            </a:r>
            <a:r>
              <a:rPr lang="zh-CN" altLang="en-US" sz="2400" dirty="0">
                <a:solidFill>
                  <a:srgbClr val="0070C0"/>
                </a:solidFill>
              </a:rPr>
              <a:t>基本解</a:t>
            </a:r>
            <a:r>
              <a:rPr lang="zh-CN" altLang="en-US" sz="2400" dirty="0"/>
              <a:t>为（</a:t>
            </a:r>
            <a:r>
              <a:rPr lang="en-US" altLang="zh-CN" sz="2400" dirty="0"/>
              <a:t>4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zh-CN" altLang="en-US" sz="2400" dirty="0"/>
              <a:t>）</a:t>
            </a:r>
            <a:r>
              <a:rPr lang="en-US" altLang="zh-CN" sz="2400" baseline="30000" dirty="0"/>
              <a:t>T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也是</a:t>
            </a:r>
            <a:r>
              <a:rPr lang="zh-CN" altLang="en-US" sz="2400" b="1" dirty="0">
                <a:solidFill>
                  <a:srgbClr val="0070C0"/>
                </a:solidFill>
              </a:rPr>
              <a:t>基本可行解</a:t>
            </a:r>
            <a:endParaRPr lang="zh-CN" altLang="en-US" sz="2400" b="1" baseline="30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84411" y="2346617"/>
                <a:ext cx="89351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11" y="2346617"/>
                <a:ext cx="893513" cy="5542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84410" y="3111385"/>
                <a:ext cx="89351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10" y="3111385"/>
                <a:ext cx="893513" cy="5542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13532" y="4463227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1=8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32" y="4463227"/>
                <a:ext cx="3019801" cy="9161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548054" y="4463227"/>
            <a:ext cx="7066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令</a:t>
            </a:r>
            <a:r>
              <a:rPr lang="en-US" altLang="zh-CN" sz="2400" dirty="0"/>
              <a:t>x3=x2=0,</a:t>
            </a:r>
            <a:r>
              <a:rPr lang="zh-CN" altLang="en-US" sz="2400" dirty="0"/>
              <a:t>得</a:t>
            </a:r>
            <a:r>
              <a:rPr lang="en-US" altLang="zh-CN" sz="2400" dirty="0"/>
              <a:t>x1=8,x4=2,</a:t>
            </a:r>
            <a:r>
              <a:rPr lang="zh-CN" altLang="en-US" sz="2400" dirty="0"/>
              <a:t>故</a:t>
            </a:r>
            <a:r>
              <a:rPr lang="zh-CN" altLang="en-US" sz="2400" dirty="0">
                <a:solidFill>
                  <a:srgbClr val="0070C0"/>
                </a:solidFill>
              </a:rPr>
              <a:t>基本解</a:t>
            </a:r>
            <a:r>
              <a:rPr lang="zh-CN" altLang="en-US" sz="2400" dirty="0"/>
              <a:t>为（</a:t>
            </a:r>
            <a:r>
              <a:rPr lang="en-US" altLang="zh-CN" sz="2400" dirty="0"/>
              <a:t>8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baseline="30000" dirty="0"/>
              <a:t>T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也是</a:t>
            </a:r>
            <a:r>
              <a:rPr lang="zh-CN" altLang="en-US" sz="2400" b="1" dirty="0">
                <a:solidFill>
                  <a:srgbClr val="0070C0"/>
                </a:solidFill>
              </a:rPr>
              <a:t>基本可行解</a:t>
            </a:r>
            <a:endParaRPr lang="zh-CN" altLang="en-US" sz="2400" b="1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 uiExpand="1"/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04"/>
          <a:stretch/>
        </p:blipFill>
        <p:spPr>
          <a:xfrm>
            <a:off x="1056744" y="837211"/>
            <a:ext cx="9514801" cy="53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4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设甲乙两种产品的产量分别为</a:t>
            </a:r>
            <a:r>
              <a:rPr lang="en-US" altLang="zh-CN" dirty="0"/>
              <a:t>x1,x2: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2647" t="17014" r="7614"/>
          <a:stretch/>
        </p:blipFill>
        <p:spPr>
          <a:xfrm>
            <a:off x="1018309" y="1205345"/>
            <a:ext cx="3532909" cy="2994013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328064" y="2098964"/>
            <a:ext cx="4353791" cy="3449781"/>
            <a:chOff x="6328064" y="2098964"/>
            <a:chExt cx="4353791" cy="3449781"/>
          </a:xfrm>
        </p:grpSpPr>
        <p:sp>
          <p:nvSpPr>
            <p:cNvPr id="22" name="文本框 21"/>
            <p:cNvSpPr txBox="1"/>
            <p:nvPr/>
          </p:nvSpPr>
          <p:spPr>
            <a:xfrm>
              <a:off x="6573237" y="2286463"/>
              <a:ext cx="882241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dirty="0"/>
                <a:t>400</a:t>
              </a:r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r>
                <a:rPr lang="en-US" altLang="zh-CN" dirty="0"/>
                <a:t>300</a:t>
              </a:r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r>
                <a:rPr lang="en-US" altLang="zh-CN" dirty="0"/>
                <a:t>200</a:t>
              </a:r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r>
                <a:rPr lang="en-US" altLang="zh-CN" dirty="0"/>
                <a:t>100</a:t>
              </a:r>
              <a:endParaRPr lang="zh-CN" altLang="en-US" dirty="0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6328064" y="5049982"/>
              <a:ext cx="4353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7076209" y="2098964"/>
              <a:ext cx="0" cy="3449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7751618" y="4925291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9192491" y="4927023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8518813" y="4932218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9912928" y="4932219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076209" y="4488873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072746" y="2428008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72745" y="3084025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71014" y="3823854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7071014" y="5060374"/>
              <a:ext cx="3239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0      100       200       300         400</a:t>
              </a:r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80810" y="2773313"/>
            <a:ext cx="3535352" cy="2471727"/>
            <a:chOff x="6780810" y="2773313"/>
            <a:chExt cx="3535352" cy="2471727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6780810" y="2773313"/>
              <a:ext cx="2624447" cy="2471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966112" y="4518390"/>
              <a:ext cx="13500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X1+x2=300</a:t>
              </a:r>
              <a:endParaRPr lang="zh-CN" altLang="en-US" sz="2000" b="1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014358" y="2286463"/>
            <a:ext cx="1830934" cy="2874116"/>
            <a:chOff x="7014358" y="2286463"/>
            <a:chExt cx="1830934" cy="2874116"/>
          </a:xfrm>
        </p:grpSpPr>
        <p:cxnSp>
          <p:nvCxnSpPr>
            <p:cNvPr id="29" name="直接连接符 28"/>
            <p:cNvCxnSpPr>
              <a:stCxn id="22" idx="0"/>
            </p:cNvCxnSpPr>
            <p:nvPr/>
          </p:nvCxnSpPr>
          <p:spPr>
            <a:xfrm>
              <a:off x="7014358" y="2286463"/>
              <a:ext cx="1593614" cy="2874116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365400" y="2316741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</a:rPr>
                <a:t>2X1+x2=400</a:t>
              </a:r>
              <a:endParaRPr lang="zh-CN" altLang="en-US" sz="20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573237" y="3447710"/>
            <a:ext cx="2783399" cy="451544"/>
            <a:chOff x="6573237" y="3447710"/>
            <a:chExt cx="2783399" cy="451544"/>
          </a:xfrm>
        </p:grpSpPr>
        <p:cxnSp>
          <p:nvCxnSpPr>
            <p:cNvPr id="33" name="直接连接符 32"/>
            <p:cNvCxnSpPr>
              <a:stCxn id="22" idx="1"/>
            </p:cNvCxnSpPr>
            <p:nvPr/>
          </p:nvCxnSpPr>
          <p:spPr>
            <a:xfrm flipV="1">
              <a:off x="6573237" y="3447710"/>
              <a:ext cx="2392875" cy="39082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8405735" y="3499144"/>
              <a:ext cx="9509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7030A0"/>
                  </a:solidFill>
                </a:rPr>
                <a:t>x2=500</a:t>
              </a:r>
              <a:endParaRPr lang="zh-CN" altLang="en-US" sz="2000" b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7" name="肘形连接符 36"/>
          <p:cNvCxnSpPr/>
          <p:nvPr/>
        </p:nvCxnSpPr>
        <p:spPr>
          <a:xfrm flipV="1">
            <a:off x="7071014" y="3485322"/>
            <a:ext cx="5647" cy="14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>
            <a:off x="7063409" y="3485322"/>
            <a:ext cx="1484243" cy="1603513"/>
          </a:xfrm>
          <a:custGeom>
            <a:avLst/>
            <a:gdLst>
              <a:gd name="connsiteX0" fmla="*/ 0 w 1484243"/>
              <a:gd name="connsiteY0" fmla="*/ 0 h 1603513"/>
              <a:gd name="connsiteX1" fmla="*/ 437321 w 1484243"/>
              <a:gd name="connsiteY1" fmla="*/ 0 h 1603513"/>
              <a:gd name="connsiteX2" fmla="*/ 755374 w 1484243"/>
              <a:gd name="connsiteY2" fmla="*/ 265043 h 1603513"/>
              <a:gd name="connsiteX3" fmla="*/ 1484243 w 1484243"/>
              <a:gd name="connsiteY3" fmla="*/ 1603513 h 1603513"/>
              <a:gd name="connsiteX4" fmla="*/ 1444487 w 1484243"/>
              <a:gd name="connsiteY4" fmla="*/ 1550504 h 1603513"/>
              <a:gd name="connsiteX5" fmla="*/ 0 w 1484243"/>
              <a:gd name="connsiteY5" fmla="*/ 1577008 h 1603513"/>
              <a:gd name="connsiteX6" fmla="*/ 0 w 1484243"/>
              <a:gd name="connsiteY6" fmla="*/ 0 h 160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4243" h="1603513">
                <a:moveTo>
                  <a:pt x="0" y="0"/>
                </a:moveTo>
                <a:lnTo>
                  <a:pt x="437321" y="0"/>
                </a:lnTo>
                <a:lnTo>
                  <a:pt x="755374" y="265043"/>
                </a:lnTo>
                <a:lnTo>
                  <a:pt x="1484243" y="1603513"/>
                </a:lnTo>
                <a:lnTo>
                  <a:pt x="1444487" y="1550504"/>
                </a:lnTo>
                <a:lnTo>
                  <a:pt x="0" y="15770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标注 41"/>
          <p:cNvSpPr/>
          <p:nvPr/>
        </p:nvSpPr>
        <p:spPr>
          <a:xfrm>
            <a:off x="9273280" y="867819"/>
            <a:ext cx="2080520" cy="1084838"/>
          </a:xfrm>
          <a:prstGeom prst="wedgeRectCallout">
            <a:avLst>
              <a:gd name="adj1" fmla="val -116588"/>
              <a:gd name="adj2" fmla="val 25599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可行解域</a:t>
            </a:r>
            <a:r>
              <a:rPr lang="en-US" altLang="zh-CN" sz="2400" dirty="0">
                <a:solidFill>
                  <a:schemeClr val="tx1"/>
                </a:solidFill>
              </a:rPr>
              <a:t>OABCD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26081" y="2957003"/>
            <a:ext cx="21932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>
                <a:solidFill>
                  <a:srgbClr val="C00000"/>
                </a:solidFill>
              </a:rPr>
              <a:t>   A     B</a:t>
            </a:r>
          </a:p>
          <a:p>
            <a:r>
              <a:rPr lang="en-US" altLang="zh-CN" sz="2000" b="1" dirty="0">
                <a:solidFill>
                  <a:srgbClr val="C00000"/>
                </a:solidFill>
              </a:rPr>
              <a:t>               C</a:t>
            </a:r>
          </a:p>
          <a:p>
            <a:endParaRPr lang="en-US" altLang="zh-CN" sz="2000" b="1" dirty="0">
              <a:solidFill>
                <a:srgbClr val="C00000"/>
              </a:solidFill>
            </a:endParaRPr>
          </a:p>
          <a:p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>
                <a:solidFill>
                  <a:srgbClr val="C00000"/>
                </a:solidFill>
              </a:rPr>
              <a:t>  </a:t>
            </a:r>
          </a:p>
          <a:p>
            <a:r>
              <a:rPr lang="en-US" altLang="zh-CN" sz="2000" b="1" dirty="0">
                <a:solidFill>
                  <a:srgbClr val="C00000"/>
                </a:solidFill>
              </a:rPr>
              <a:t>   O                          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976730" y="4634141"/>
            <a:ext cx="3364294" cy="1364701"/>
            <a:chOff x="5976730" y="4634141"/>
            <a:chExt cx="3364294" cy="1364701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5976730" y="4634141"/>
              <a:ext cx="2321793" cy="906693"/>
            </a:xfrm>
            <a:prstGeom prst="line">
              <a:avLst/>
            </a:prstGeom>
            <a:ln w="412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601445" y="5598732"/>
              <a:ext cx="1739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50X1+100x2=0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1" name="直接连接符 50"/>
          <p:cNvCxnSpPr/>
          <p:nvPr/>
        </p:nvCxnSpPr>
        <p:spPr>
          <a:xfrm>
            <a:off x="6573237" y="3097354"/>
            <a:ext cx="2321793" cy="906693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标注 51"/>
          <p:cNvSpPr/>
          <p:nvPr/>
        </p:nvSpPr>
        <p:spPr>
          <a:xfrm>
            <a:off x="3880253" y="2316741"/>
            <a:ext cx="1907483" cy="780613"/>
          </a:xfrm>
          <a:prstGeom prst="wedgeRoundRectCallout">
            <a:avLst>
              <a:gd name="adj1" fmla="val 137657"/>
              <a:gd name="adj2" fmla="val 93985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最优解</a:t>
            </a:r>
            <a:r>
              <a:rPr lang="en-US" altLang="zh-CN" sz="2400" dirty="0">
                <a:solidFill>
                  <a:schemeClr val="tx1"/>
                </a:solidFill>
              </a:rPr>
              <a:t>B</a:t>
            </a:r>
            <a:r>
              <a:rPr lang="zh-CN" altLang="en-US" sz="2400" dirty="0">
                <a:solidFill>
                  <a:schemeClr val="tx1"/>
                </a:solidFill>
              </a:rPr>
              <a:t>点（</a:t>
            </a:r>
            <a:r>
              <a:rPr lang="en-US" altLang="zh-CN" sz="2400" dirty="0">
                <a:solidFill>
                  <a:schemeClr val="tx1"/>
                </a:solidFill>
              </a:rPr>
              <a:t>50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250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594071" y="15068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图解法</a:t>
            </a:r>
          </a:p>
        </p:txBody>
      </p:sp>
    </p:spTree>
    <p:extLst>
      <p:ext uri="{BB962C8B-B14F-4D97-AF65-F5344CB8AC3E}">
        <p14:creationId xmlns:p14="http://schemas.microsoft.com/office/powerpoint/2010/main" val="167844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/>
      <p:bldP spid="52" grpId="0" animBg="1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2962FCB-C4FF-4BD9-8D10-493FFB01D6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6914" y="190501"/>
            <a:ext cx="7596187" cy="963613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</a:rPr>
              <a:t>第二节   </a:t>
            </a:r>
            <a:r>
              <a:rPr lang="en-US" altLang="zh-CN" sz="2800" b="1">
                <a:solidFill>
                  <a:schemeClr val="tx1"/>
                </a:solidFill>
              </a:rPr>
              <a:t>LP</a:t>
            </a:r>
            <a:r>
              <a:rPr lang="zh-CN" altLang="en-US" sz="2800" b="1">
                <a:solidFill>
                  <a:schemeClr val="tx1"/>
                </a:solidFill>
              </a:rPr>
              <a:t>问题的基本性质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4EC4FE8-48D1-43CD-8674-5F0F1021D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799" y="1371600"/>
            <a:ext cx="8000999" cy="506861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/>
              <a:t>一、可行解</a:t>
            </a:r>
          </a:p>
          <a:p>
            <a:pPr eaLnBrk="1" hangingPunct="1">
              <a:buFontTx/>
              <a:buNone/>
            </a:pPr>
            <a:r>
              <a:rPr lang="zh-CN" altLang="en-US" sz="2400" b="1"/>
              <a:t>         满足</a:t>
            </a:r>
            <a:r>
              <a:rPr lang="en-US" altLang="zh-CN" sz="2400" b="1"/>
              <a:t>LP</a:t>
            </a:r>
            <a:r>
              <a:rPr lang="zh-CN" altLang="en-US" sz="2400" b="1"/>
              <a:t>模型的约束条件且满足非负条件的解。</a:t>
            </a:r>
          </a:p>
          <a:p>
            <a:pPr eaLnBrk="1" hangingPunct="1">
              <a:buFontTx/>
              <a:buNone/>
            </a:pPr>
            <a:r>
              <a:rPr lang="zh-CN" altLang="en-US" sz="2400" b="1"/>
              <a:t>例：</a:t>
            </a:r>
          </a:p>
        </p:txBody>
      </p:sp>
      <p:graphicFrame>
        <p:nvGraphicFramePr>
          <p:cNvPr id="12292" name="Object 4">
            <a:extLst>
              <a:ext uri="{FF2B5EF4-FFF2-40B4-BE49-F238E27FC236}">
                <a16:creationId xmlns:a16="http://schemas.microsoft.com/office/drawing/2014/main" id="{62A374F9-1DEB-4AFB-97F4-525DEF6EB6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4" y="2349500"/>
          <a:ext cx="6696075" cy="313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3" imgW="2924252" imgH="1362062" progId="Equation.DSMT4">
                  <p:embed/>
                </p:oleObj>
              </mc:Choice>
              <mc:Fallback>
                <p:oleObj name="Equation" r:id="rId3" imgW="2924252" imgH="1362062" progId="Equation.DSMT4">
                  <p:embed/>
                  <p:pic>
                    <p:nvPicPr>
                      <p:cNvPr id="12292" name="Object 4">
                        <a:extLst>
                          <a:ext uri="{FF2B5EF4-FFF2-40B4-BE49-F238E27FC236}">
                            <a16:creationId xmlns:a16="http://schemas.microsoft.com/office/drawing/2014/main" id="{62A374F9-1DEB-4AFB-97F4-525DEF6EB6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4" y="2349500"/>
                        <a:ext cx="6696075" cy="313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Rectangle 5">
            <a:extLst>
              <a:ext uri="{FF2B5EF4-FFF2-40B4-BE49-F238E27FC236}">
                <a16:creationId xmlns:a16="http://schemas.microsoft.com/office/drawing/2014/main" id="{04E76F38-17CE-409D-8FD6-03FCB0F98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5867400"/>
            <a:ext cx="5122863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定理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1: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线性规划的可行域是凸集。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 autoUpdateAnimBg="0"/>
      <p:bldP spid="12291" grpId="0" build="p" autoUpdateAnimBg="0"/>
      <p:bldP spid="1229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FC6E97D6-2444-4DBE-8D9A-E9EEAEDC4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5" y="108829"/>
            <a:ext cx="3271837" cy="549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3000" b="1" dirty="0">
                <a:latin typeface="Times New Roman" panose="02020603050405020304" pitchFamily="18" charset="0"/>
              </a:rPr>
              <a:t>最优极点</a:t>
            </a:r>
          </a:p>
        </p:txBody>
      </p:sp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2B359B08-B077-4914-A827-A949CB421D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0114" y="620714"/>
          <a:ext cx="5927725" cy="623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3" imgW="2228889" imgH="2886036" progId="Equation.DSMT4">
                  <p:embed/>
                </p:oleObj>
              </mc:Choice>
              <mc:Fallback>
                <p:oleObj name="Equation" r:id="rId3" imgW="2228889" imgH="2886036" progId="Equation.DSMT4">
                  <p:embed/>
                  <p:pic>
                    <p:nvPicPr>
                      <p:cNvPr id="51203" name="Object 3">
                        <a:extLst>
                          <a:ext uri="{FF2B5EF4-FFF2-40B4-BE49-F238E27FC236}">
                            <a16:creationId xmlns:a16="http://schemas.microsoft.com/office/drawing/2014/main" id="{2B359B08-B077-4914-A827-A949CB421D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114" y="620714"/>
                        <a:ext cx="5927725" cy="623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34EFE080-C7EA-4717-B1DA-66A4EF4C92A6}"/>
              </a:ext>
            </a:extLst>
          </p:cNvPr>
          <p:cNvGrpSpPr>
            <a:grpSpLocks/>
          </p:cNvGrpSpPr>
          <p:nvPr/>
        </p:nvGrpSpPr>
        <p:grpSpPr bwMode="auto">
          <a:xfrm>
            <a:off x="7816850" y="4940298"/>
            <a:ext cx="1731962" cy="1027111"/>
            <a:chOff x="3964" y="3112"/>
            <a:chExt cx="1091" cy="647"/>
          </a:xfrm>
        </p:grpSpPr>
        <p:sp>
          <p:nvSpPr>
            <p:cNvPr id="14341" name="Rectangle 4">
              <a:extLst>
                <a:ext uri="{FF2B5EF4-FFF2-40B4-BE49-F238E27FC236}">
                  <a16:creationId xmlns:a16="http://schemas.microsoft.com/office/drawing/2014/main" id="{7CBEBF37-59CB-48FE-AAF6-D8990C136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3112"/>
              <a:ext cx="1091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latin typeface="Times New Roman" panose="02020603050405020304" pitchFamily="18" charset="0"/>
                </a:rPr>
                <a:t>代入标准型</a:t>
              </a:r>
            </a:p>
          </p:txBody>
        </p:sp>
        <p:sp>
          <p:nvSpPr>
            <p:cNvPr id="14342" name="AutoShape 5">
              <a:extLst>
                <a:ext uri="{FF2B5EF4-FFF2-40B4-BE49-F238E27FC236}">
                  <a16:creationId xmlns:a16="http://schemas.microsoft.com/office/drawing/2014/main" id="{1C7FF29E-2C34-482F-B7CB-32ED7F515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297"/>
              <a:ext cx="231" cy="462"/>
            </a:xfrm>
            <a:prstGeom prst="rightArrow">
              <a:avLst>
                <a:gd name="adj1" fmla="val 50000"/>
                <a:gd name="adj2" fmla="val 145000"/>
              </a:avLst>
            </a:prstGeom>
            <a:solidFill>
              <a:srgbClr val="FF33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97E26BE0-D111-4BD9-9DF4-F821BD9801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5863" y="188914"/>
          <a:ext cx="7961312" cy="661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3" imgW="3600450" imgH="3952926" progId="Equation.DSMT4">
                  <p:embed/>
                </p:oleObj>
              </mc:Choice>
              <mc:Fallback>
                <p:oleObj name="Equation" r:id="rId3" imgW="3600450" imgH="3952926" progId="Equation.DSMT4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97E26BE0-D111-4BD9-9DF4-F821BD9801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3" y="188914"/>
                        <a:ext cx="7961312" cy="661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2">
            <a:extLst>
              <a:ext uri="{FF2B5EF4-FFF2-40B4-BE49-F238E27FC236}">
                <a16:creationId xmlns:a16="http://schemas.microsoft.com/office/drawing/2014/main" id="{39905801-743A-48C6-BD5D-05613A350E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3038" y="565150"/>
          <a:ext cx="5364162" cy="377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3" imgW="2276398" imgH="1847799" progId="Equation.DSMT4">
                  <p:embed/>
                </p:oleObj>
              </mc:Choice>
              <mc:Fallback>
                <p:oleObj name="Equation" r:id="rId3" imgW="2276398" imgH="1847799" progId="Equation.DSMT4">
                  <p:embed/>
                  <p:pic>
                    <p:nvPicPr>
                      <p:cNvPr id="53250" name="Object 2">
                        <a:extLst>
                          <a:ext uri="{FF2B5EF4-FFF2-40B4-BE49-F238E27FC236}">
                            <a16:creationId xmlns:a16="http://schemas.microsoft.com/office/drawing/2014/main" id="{39905801-743A-48C6-BD5D-05613A350E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038" y="565150"/>
                        <a:ext cx="5364162" cy="377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Rectangle 3">
            <a:extLst>
              <a:ext uri="{FF2B5EF4-FFF2-40B4-BE49-F238E27FC236}">
                <a16:creationId xmlns:a16="http://schemas.microsoft.com/office/drawing/2014/main" id="{3D1DFAA6-00AA-4A46-B605-82B11A1D1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096" y="4472454"/>
            <a:ext cx="7827784" cy="193899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定理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．设线性规划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(L)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的可行域非空，则                         </a:t>
            </a:r>
          </a:p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(L)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存在有限最优解的充要条件是对任意的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j</a:t>
            </a:r>
            <a:r>
              <a:rPr kumimoji="1" lang="en-US" altLang="zh-CN" sz="2400" b="1">
                <a:latin typeface="Times New Roman" panose="02020603050405020304" pitchFamily="18" charset="0"/>
              </a:rPr>
              <a:t>,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cd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baseline="30000">
                <a:latin typeface="Times New Roman" panose="02020603050405020304" pitchFamily="18" charset="0"/>
              </a:rPr>
              <a:t>j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kumimoji="1" lang="en-US" altLang="zh-CN" sz="2400" b="1">
                <a:latin typeface="Times New Roman" panose="02020603050405020304" pitchFamily="18" charset="0"/>
              </a:rPr>
              <a:t>0, </a:t>
            </a:r>
          </a:p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其中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baseline="30000">
                <a:latin typeface="Times New Roman" panose="02020603050405020304" pitchFamily="18" charset="0"/>
              </a:rPr>
              <a:t>j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为可行域的极方向。                             </a:t>
            </a:r>
          </a:p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）若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(L)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存在有限最优解，则目标函数的最优值可在</a:t>
            </a:r>
          </a:p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某个极点达到。</a:t>
            </a:r>
            <a:r>
              <a:rPr kumimoji="1" lang="zh-CN" altLang="en-US" sz="2400">
                <a:latin typeface="Times New Roman" panose="02020603050405020304" pitchFamily="18" charset="0"/>
              </a:rPr>
              <a:t>                       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设甲乙两种药品的周产量分别为</a:t>
            </a:r>
            <a:r>
              <a:rPr lang="en-US" altLang="zh-CN" dirty="0"/>
              <a:t>x1,x2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31288" y="1882239"/>
                <a:ext cx="3430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8" y="1882239"/>
                <a:ext cx="3430683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131288" y="2583894"/>
                <a:ext cx="351904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30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2≤160</m:t>
                      </m:r>
                    </m:oMath>
                  </m:oMathPara>
                </a14:m>
                <a:endParaRPr lang="en-US" altLang="zh-CN" sz="2400" b="0" dirty="0"/>
              </a:p>
              <a:p>
                <a:r>
                  <a:rPr lang="en-US" altLang="zh-CN" sz="2400" dirty="0"/>
                  <a:t>              5x1+x2&lt;=15</a:t>
                </a:r>
              </a:p>
              <a:p>
                <a:r>
                  <a:rPr lang="en-US" altLang="zh-CN" sz="2400" dirty="0"/>
                  <a:t>               x1&lt;=4</a:t>
                </a:r>
              </a:p>
              <a:p>
                <a:r>
                  <a:rPr lang="en-US" altLang="zh-CN" sz="2400" dirty="0"/>
                  <a:t>               x1,,x2&gt;=0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8" y="2583894"/>
                <a:ext cx="351904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73" r="-1040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366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B45D6AC6-A084-44F6-B130-9DFF425E5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399" y="152400"/>
            <a:ext cx="8300545" cy="6705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4000" b="1" dirty="0"/>
              <a:t>基和基本解</a:t>
            </a:r>
          </a:p>
          <a:p>
            <a:pPr eaLnBrk="1" hangingPunct="1">
              <a:buFontTx/>
              <a:buNone/>
            </a:pPr>
            <a:r>
              <a:rPr lang="zh-CN" altLang="en-US" sz="4000" dirty="0">
                <a:solidFill>
                  <a:srgbClr val="FFFF00"/>
                </a:solidFill>
              </a:rPr>
              <a:t>   </a:t>
            </a:r>
          </a:p>
          <a:p>
            <a:pPr eaLnBrk="1" hangingPunct="1">
              <a:buFontTx/>
              <a:buNone/>
            </a:pPr>
            <a:endParaRPr lang="zh-CN" altLang="en-US" sz="4000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zh-CN" altLang="en-US" sz="4000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zh-CN" altLang="en-US" sz="4000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2600" b="1" dirty="0"/>
              <a:t>1</a:t>
            </a:r>
            <a:r>
              <a:rPr lang="zh-CN" altLang="en-US" sz="2600" b="1" dirty="0"/>
              <a:t>、系数矩阵</a:t>
            </a:r>
            <a:r>
              <a:rPr lang="en-US" altLang="zh-CN" sz="2600" b="1" dirty="0">
                <a:latin typeface="Times New Roman" panose="02020603050405020304" pitchFamily="18" charset="0"/>
              </a:rPr>
              <a:t>A</a:t>
            </a:r>
            <a:r>
              <a:rPr lang="zh-CN" altLang="en-US" sz="2600" b="1" dirty="0"/>
              <a:t>中任意</a:t>
            </a:r>
            <a:r>
              <a:rPr lang="en-US" altLang="zh-CN" sz="2600" b="1" i="1" dirty="0">
                <a:latin typeface="Times New Roman" panose="02020603050405020304" pitchFamily="18" charset="0"/>
              </a:rPr>
              <a:t>m</a:t>
            </a:r>
            <a:r>
              <a:rPr lang="zh-CN" altLang="en-US" sz="2600" b="1" dirty="0"/>
              <a:t>列所组成的</a:t>
            </a:r>
            <a:r>
              <a:rPr lang="en-US" altLang="zh-CN" sz="2600" b="1" i="1" dirty="0">
                <a:latin typeface="Times New Roman" panose="02020603050405020304" pitchFamily="18" charset="0"/>
              </a:rPr>
              <a:t>m</a:t>
            </a:r>
            <a:r>
              <a:rPr lang="zh-CN" altLang="en-US" sz="2600" b="1" dirty="0"/>
              <a:t>阶可逆子方阵</a:t>
            </a:r>
            <a:r>
              <a:rPr lang="en-US" altLang="zh-CN" sz="2600" b="1" dirty="0">
                <a:latin typeface="Times New Roman" panose="02020603050405020304" pitchFamily="18" charset="0"/>
              </a:rPr>
              <a:t>B</a:t>
            </a:r>
            <a:r>
              <a:rPr lang="zh-CN" altLang="en-US" sz="2600" b="1" dirty="0"/>
              <a:t>，称为</a:t>
            </a:r>
            <a:r>
              <a:rPr lang="en-US" altLang="zh-CN" sz="2600" b="1" dirty="0">
                <a:latin typeface="Times New Roman" panose="02020603050405020304" pitchFamily="18" charset="0"/>
              </a:rPr>
              <a:t>(LP)</a:t>
            </a:r>
            <a:r>
              <a:rPr lang="zh-CN" altLang="en-US" sz="2600" b="1" dirty="0"/>
              <a:t>的一个</a:t>
            </a:r>
            <a:r>
              <a:rPr lang="zh-CN" altLang="en-US" sz="2600" b="1" dirty="0">
                <a:solidFill>
                  <a:srgbClr val="FF3300"/>
                </a:solidFill>
              </a:rPr>
              <a:t>基</a:t>
            </a:r>
            <a:r>
              <a:rPr lang="en-US" altLang="zh-CN" sz="2600" b="1" dirty="0">
                <a:solidFill>
                  <a:srgbClr val="FF3300"/>
                </a:solidFill>
              </a:rPr>
              <a:t>(</a:t>
            </a:r>
            <a:r>
              <a:rPr lang="zh-CN" altLang="en-US" sz="2600" b="1" dirty="0">
                <a:solidFill>
                  <a:srgbClr val="FF3300"/>
                </a:solidFill>
              </a:rPr>
              <a:t>矩阵</a:t>
            </a:r>
            <a:r>
              <a:rPr lang="en-US" altLang="zh-CN" sz="2600" b="1" dirty="0">
                <a:solidFill>
                  <a:srgbClr val="FF3300"/>
                </a:solidFill>
              </a:rPr>
              <a:t>)</a:t>
            </a:r>
            <a:r>
              <a:rPr lang="zh-CN" altLang="en-US" sz="2600" b="1" dirty="0"/>
              <a:t>，对于变量</a:t>
            </a:r>
            <a:r>
              <a:rPr lang="en-US" altLang="zh-CN" sz="2600" b="1" i="1" dirty="0" err="1">
                <a:latin typeface="Times New Roman" panose="02020603050405020304" pitchFamily="18" charset="0"/>
              </a:rPr>
              <a:t>x</a:t>
            </a:r>
            <a:r>
              <a:rPr lang="en-US" altLang="zh-CN" sz="2600" b="1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sz="2600" b="1" dirty="0"/>
              <a:t>，若它所对应的列</a:t>
            </a:r>
            <a:r>
              <a:rPr lang="en-US" altLang="zh-CN" sz="2600" b="1" i="1" dirty="0" err="1">
                <a:latin typeface="Times New Roman" panose="02020603050405020304" pitchFamily="18" charset="0"/>
              </a:rPr>
              <a:t>P</a:t>
            </a:r>
            <a:r>
              <a:rPr lang="en-US" altLang="zh-CN" sz="2600" b="1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sz="2600" b="1" dirty="0"/>
              <a:t>包含在基</a:t>
            </a:r>
            <a:r>
              <a:rPr lang="en-US" altLang="zh-CN" sz="2600" b="1" dirty="0">
                <a:latin typeface="Times New Roman" panose="02020603050405020304" pitchFamily="18" charset="0"/>
              </a:rPr>
              <a:t>B</a:t>
            </a:r>
            <a:r>
              <a:rPr lang="zh-CN" altLang="en-US" sz="2600" b="1" dirty="0"/>
              <a:t>中，则称</a:t>
            </a:r>
            <a:r>
              <a:rPr lang="en-US" altLang="zh-CN" sz="2600" b="1" i="1" dirty="0" err="1">
                <a:latin typeface="Times New Roman" panose="02020603050405020304" pitchFamily="18" charset="0"/>
              </a:rPr>
              <a:t>x</a:t>
            </a:r>
            <a:r>
              <a:rPr lang="en-US" altLang="zh-CN" sz="2600" b="1" i="1" baseline="-25000" dirty="0" err="1">
                <a:latin typeface="Times New Roman" panose="02020603050405020304" pitchFamily="18" charset="0"/>
              </a:rPr>
              <a:t>j</a:t>
            </a:r>
            <a:r>
              <a:rPr lang="zh-CN" altLang="en-US" sz="2600" b="1" dirty="0"/>
              <a:t>为</a:t>
            </a:r>
            <a:r>
              <a:rPr lang="zh-CN" altLang="en-US" sz="2600" b="1" dirty="0">
                <a:solidFill>
                  <a:srgbClr val="FF3300"/>
                </a:solidFill>
              </a:rPr>
              <a:t>基变量</a:t>
            </a:r>
            <a:r>
              <a:rPr lang="zh-CN" altLang="en-US" sz="2600" b="1" dirty="0"/>
              <a:t>，否则称为</a:t>
            </a:r>
            <a:r>
              <a:rPr lang="zh-CN" altLang="en-US" sz="2600" b="1" dirty="0">
                <a:solidFill>
                  <a:srgbClr val="FF3300"/>
                </a:solidFill>
              </a:rPr>
              <a:t>非基变量</a:t>
            </a:r>
            <a:r>
              <a:rPr lang="zh-CN" altLang="en-US" sz="2600" b="1" dirty="0"/>
              <a:t>。基变量的全体称为一组基变量，记</a:t>
            </a:r>
          </a:p>
          <a:p>
            <a:pPr eaLnBrk="1" hangingPunct="1">
              <a:buFontTx/>
              <a:buNone/>
            </a:pPr>
            <a:endParaRPr lang="zh-CN" altLang="en-US" sz="2600" b="1" dirty="0"/>
          </a:p>
          <a:p>
            <a:pPr eaLnBrk="1" hangingPunct="1">
              <a:buFontTx/>
              <a:buNone/>
            </a:pPr>
            <a:endParaRPr lang="zh-CN" altLang="en-US" sz="4000" b="1" dirty="0"/>
          </a:p>
          <a:p>
            <a:pPr eaLnBrk="1" hangingPunct="1">
              <a:buFontTx/>
              <a:buNone/>
            </a:pPr>
            <a:endParaRPr lang="en-US" altLang="zh-CN" sz="4400" dirty="0">
              <a:solidFill>
                <a:srgbClr val="FFFF00"/>
              </a:solidFill>
            </a:endParaRPr>
          </a:p>
        </p:txBody>
      </p:sp>
      <p:graphicFrame>
        <p:nvGraphicFramePr>
          <p:cNvPr id="13320" name="Object 8">
            <a:extLst>
              <a:ext uri="{FF2B5EF4-FFF2-40B4-BE49-F238E27FC236}">
                <a16:creationId xmlns:a16="http://schemas.microsoft.com/office/drawing/2014/main" id="{E603CC6A-B087-4FE2-8A5C-1A5CAE81A2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501" y="865188"/>
          <a:ext cx="5713413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Equation" r:id="rId3" imgW="2667000" imgH="952551" progId="Equation.DSMT4">
                  <p:embed/>
                </p:oleObj>
              </mc:Choice>
              <mc:Fallback>
                <p:oleObj name="Equation" r:id="rId3" imgW="2667000" imgH="952551" progId="Equation.DSMT4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E603CC6A-B087-4FE2-8A5C-1A5CAE81A2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1" y="865188"/>
                        <a:ext cx="5713413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>
            <a:extLst>
              <a:ext uri="{FF2B5EF4-FFF2-40B4-BE49-F238E27FC236}">
                <a16:creationId xmlns:a16="http://schemas.microsoft.com/office/drawing/2014/main" id="{3A284CA4-96CE-4344-A287-6B8928E07762}"/>
              </a:ext>
            </a:extLst>
          </p:cNvPr>
          <p:cNvGrpSpPr>
            <a:grpSpLocks/>
          </p:cNvGrpSpPr>
          <p:nvPr/>
        </p:nvGrpSpPr>
        <p:grpSpPr bwMode="auto">
          <a:xfrm>
            <a:off x="5776914" y="2041526"/>
            <a:ext cx="3775075" cy="801688"/>
            <a:chOff x="2832" y="1334"/>
            <a:chExt cx="2378" cy="505"/>
          </a:xfrm>
        </p:grpSpPr>
        <p:sp>
          <p:nvSpPr>
            <p:cNvPr id="17417" name="Rectangle 9">
              <a:extLst>
                <a:ext uri="{FF2B5EF4-FFF2-40B4-BE49-F238E27FC236}">
                  <a16:creationId xmlns:a16="http://schemas.microsoft.com/office/drawing/2014/main" id="{597E7969-8C09-4647-A4A3-36ADF6315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334"/>
              <a:ext cx="105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按列分块</a:t>
              </a:r>
            </a:p>
          </p:txBody>
        </p:sp>
        <p:sp>
          <p:nvSpPr>
            <p:cNvPr id="17418" name="AutoShape 10">
              <a:extLst>
                <a:ext uri="{FF2B5EF4-FFF2-40B4-BE49-F238E27FC236}">
                  <a16:creationId xmlns:a16="http://schemas.microsoft.com/office/drawing/2014/main" id="{A8D0FD54-717B-46EC-A1F2-74113BF11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377"/>
              <a:ext cx="231" cy="462"/>
            </a:xfrm>
            <a:prstGeom prst="rightArrow">
              <a:avLst>
                <a:gd name="adj1" fmla="val 50000"/>
                <a:gd name="adj2" fmla="val 200000"/>
              </a:avLst>
            </a:prstGeom>
            <a:solidFill>
              <a:srgbClr val="FF33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7414" name="Object 11">
              <a:extLst>
                <a:ext uri="{FF2B5EF4-FFF2-40B4-BE49-F238E27FC236}">
                  <a16:creationId xmlns:a16="http://schemas.microsoft.com/office/drawing/2014/main" id="{1C32FCDA-98C7-4DF8-BE1C-D9EEAB3FA7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50" y="1434"/>
            <a:ext cx="1160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1" name="Equation" r:id="rId5" imgW="857327" imgH="247599" progId="Equation.DSMT4">
                    <p:embed/>
                  </p:oleObj>
                </mc:Choice>
                <mc:Fallback>
                  <p:oleObj name="Equation" r:id="rId5" imgW="857327" imgH="247599" progId="Equation.DSMT4">
                    <p:embed/>
                    <p:pic>
                      <p:nvPicPr>
                        <p:cNvPr id="17414" name="Object 11">
                          <a:extLst>
                            <a:ext uri="{FF2B5EF4-FFF2-40B4-BE49-F238E27FC236}">
                              <a16:creationId xmlns:a16="http://schemas.microsoft.com/office/drawing/2014/main" id="{1C32FCDA-98C7-4DF8-BE1C-D9EEAB3FA7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0" y="1434"/>
                          <a:ext cx="1160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325" name="Object 13">
            <a:extLst>
              <a:ext uri="{FF2B5EF4-FFF2-40B4-BE49-F238E27FC236}">
                <a16:creationId xmlns:a16="http://schemas.microsoft.com/office/drawing/2014/main" id="{1EDB8F9D-31CB-400D-9B83-06D10CAFC5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3100" y="2852739"/>
          <a:ext cx="31750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Equation" r:id="rId7" imgW="1552691" imgH="638188" progId="Equation.DSMT4">
                  <p:embed/>
                </p:oleObj>
              </mc:Choice>
              <mc:Fallback>
                <p:oleObj name="Equation" r:id="rId7" imgW="1552691" imgH="638188" progId="Equation.DSMT4">
                  <p:embed/>
                  <p:pic>
                    <p:nvPicPr>
                      <p:cNvPr id="13325" name="Object 13">
                        <a:extLst>
                          <a:ext uri="{FF2B5EF4-FFF2-40B4-BE49-F238E27FC236}">
                            <a16:creationId xmlns:a16="http://schemas.microsoft.com/office/drawing/2014/main" id="{1EDB8F9D-31CB-400D-9B83-06D10CAFC5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00" y="2852739"/>
                        <a:ext cx="31750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6" name="Object 14">
            <a:extLst>
              <a:ext uri="{FF2B5EF4-FFF2-40B4-BE49-F238E27FC236}">
                <a16:creationId xmlns:a16="http://schemas.microsoft.com/office/drawing/2014/main" id="{6B1951A8-0D41-48C7-91AA-0526531468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6989" y="5430838"/>
          <a:ext cx="222567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Equation" r:id="rId9" imgW="933450" imgH="228677" progId="Equation.DSMT4">
                  <p:embed/>
                </p:oleObj>
              </mc:Choice>
              <mc:Fallback>
                <p:oleObj name="Equation" r:id="rId9" imgW="933450" imgH="228677" progId="Equation.DSMT4">
                  <p:embed/>
                  <p:pic>
                    <p:nvPicPr>
                      <p:cNvPr id="13326" name="Object 14">
                        <a:extLst>
                          <a:ext uri="{FF2B5EF4-FFF2-40B4-BE49-F238E27FC236}">
                            <a16:creationId xmlns:a16="http://schemas.microsoft.com/office/drawing/2014/main" id="{6B1951A8-0D41-48C7-91AA-0526531468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5430838"/>
                        <a:ext cx="2225675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7" name="Object 15">
            <a:extLst>
              <a:ext uri="{FF2B5EF4-FFF2-40B4-BE49-F238E27FC236}">
                <a16:creationId xmlns:a16="http://schemas.microsoft.com/office/drawing/2014/main" id="{2144F1B7-8ACC-44BD-A400-D5B52BE3C4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6176" y="5924550"/>
          <a:ext cx="51673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Equation" r:id="rId11" imgW="2514484" imgH="409511" progId="Equation.DSMT4">
                  <p:embed/>
                </p:oleObj>
              </mc:Choice>
              <mc:Fallback>
                <p:oleObj name="Equation" r:id="rId11" imgW="2514484" imgH="409511" progId="Equation.DSMT4">
                  <p:embed/>
                  <p:pic>
                    <p:nvPicPr>
                      <p:cNvPr id="13327" name="Object 15">
                        <a:extLst>
                          <a:ext uri="{FF2B5EF4-FFF2-40B4-BE49-F238E27FC236}">
                            <a16:creationId xmlns:a16="http://schemas.microsoft.com/office/drawing/2014/main" id="{2144F1B7-8ACC-44BD-A400-D5B52BE3C4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76" y="5924550"/>
                        <a:ext cx="516731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5" name="Object 3">
            <a:extLst>
              <a:ext uri="{FF2B5EF4-FFF2-40B4-BE49-F238E27FC236}">
                <a16:creationId xmlns:a16="http://schemas.microsoft.com/office/drawing/2014/main" id="{16FD5290-144D-4316-9BC4-F9C85C26AE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6" y="284163"/>
          <a:ext cx="7032625" cy="363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Equation" r:id="rId3" imgW="2924252" imgH="1657234" progId="Equation.DSMT4">
                  <p:embed/>
                </p:oleObj>
              </mc:Choice>
              <mc:Fallback>
                <p:oleObj name="Equation" r:id="rId3" imgW="2924252" imgH="1657234" progId="Equation.DSMT4">
                  <p:embed/>
                  <p:pic>
                    <p:nvPicPr>
                      <p:cNvPr id="54275" name="Object 3">
                        <a:extLst>
                          <a:ext uri="{FF2B5EF4-FFF2-40B4-BE49-F238E27FC236}">
                            <a16:creationId xmlns:a16="http://schemas.microsoft.com/office/drawing/2014/main" id="{16FD5290-144D-4316-9BC4-F9C85C26AE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6" y="284163"/>
                        <a:ext cx="7032625" cy="363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Rectangle 4">
            <a:extLst>
              <a:ext uri="{FF2B5EF4-FFF2-40B4-BE49-F238E27FC236}">
                <a16:creationId xmlns:a16="http://schemas.microsoft.com/office/drawing/2014/main" id="{C1334DE7-B415-4BF4-80B1-1A4D0F8B8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2895600"/>
            <a:ext cx="31178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称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为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(LP)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的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</a:rPr>
              <a:t>基本解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54277" name="Object 5">
            <a:extLst>
              <a:ext uri="{FF2B5EF4-FFF2-40B4-BE49-F238E27FC236}">
                <a16:creationId xmlns:a16="http://schemas.microsoft.com/office/drawing/2014/main" id="{61B436A0-A8BE-4569-8654-8352044A25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2951" y="3594100"/>
          <a:ext cx="8259763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Equation" r:id="rId5" imgW="3457652" imgH="1428827" progId="Equation.DSMT4">
                  <p:embed/>
                </p:oleObj>
              </mc:Choice>
              <mc:Fallback>
                <p:oleObj name="Equation" r:id="rId5" imgW="3457652" imgH="1428827" progId="Equation.DSMT4">
                  <p:embed/>
                  <p:pic>
                    <p:nvPicPr>
                      <p:cNvPr id="54277" name="Object 5">
                        <a:extLst>
                          <a:ext uri="{FF2B5EF4-FFF2-40B4-BE49-F238E27FC236}">
                            <a16:creationId xmlns:a16="http://schemas.microsoft.com/office/drawing/2014/main" id="{61B436A0-A8BE-4569-8654-8352044A25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951" y="3594100"/>
                        <a:ext cx="8259763" cy="311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>
            <a:extLst>
              <a:ext uri="{FF2B5EF4-FFF2-40B4-BE49-F238E27FC236}">
                <a16:creationId xmlns:a16="http://schemas.microsoft.com/office/drawing/2014/main" id="{90A8BBDC-02FB-43CB-991D-A4E1DEB1A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70491"/>
            <a:ext cx="8305800" cy="603031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en-US" altLang="zh-CN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en-US" altLang="zh-CN" b="1" dirty="0"/>
          </a:p>
          <a:p>
            <a:pPr eaLnBrk="1" hangingPunct="1">
              <a:buFontTx/>
              <a:buNone/>
            </a:pPr>
            <a:endParaRPr lang="en-US" altLang="zh-CN" b="1" dirty="0"/>
          </a:p>
          <a:p>
            <a:pPr eaLnBrk="1" hangingPunct="1">
              <a:buFontTx/>
              <a:buNone/>
            </a:pPr>
            <a:endParaRPr lang="en-US" altLang="zh-CN" b="1" dirty="0"/>
          </a:p>
          <a:p>
            <a:pPr eaLnBrk="1" hangingPunct="1">
              <a:buFontTx/>
              <a:buNone/>
            </a:pPr>
            <a:endParaRPr lang="en-US" altLang="zh-CN" b="1" dirty="0"/>
          </a:p>
          <a:p>
            <a:pPr eaLnBrk="1" hangingPunct="1">
              <a:buFontTx/>
              <a:buNone/>
            </a:pPr>
            <a:r>
              <a:rPr lang="zh-CN" altLang="en-US" b="1" dirty="0"/>
              <a:t>基矩阵为：</a:t>
            </a:r>
          </a:p>
          <a:p>
            <a:pPr eaLnBrk="1" hangingPunct="1">
              <a:buFontTx/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zh-CN" altLang="en-US" dirty="0">
              <a:solidFill>
                <a:srgbClr val="FFFF00"/>
              </a:solidFill>
            </a:endParaRPr>
          </a:p>
          <a:p>
            <a:pPr eaLnBrk="1" hangingPunct="1">
              <a:buFontTx/>
              <a:buNone/>
            </a:pPr>
            <a:endParaRPr lang="en-US" altLang="zh-CN" dirty="0">
              <a:solidFill>
                <a:srgbClr val="FFFF00"/>
              </a:solidFill>
            </a:endParaRPr>
          </a:p>
        </p:txBody>
      </p:sp>
      <p:graphicFrame>
        <p:nvGraphicFramePr>
          <p:cNvPr id="14340" name="Object 4">
            <a:extLst>
              <a:ext uri="{FF2B5EF4-FFF2-40B4-BE49-F238E27FC236}">
                <a16:creationId xmlns:a16="http://schemas.microsoft.com/office/drawing/2014/main" id="{15DA5C8B-9A52-4D19-A1CB-EE0077AF92B5}"/>
              </a:ext>
            </a:extLst>
          </p:cNvPr>
          <p:cNvGraphicFramePr>
            <a:graphicFrameLocks noChangeAspect="1"/>
          </p:cNvGraphicFramePr>
          <p:nvPr>
            <p:ph type="title"/>
            <p:extLst>
              <p:ext uri="{D42A27DB-BD31-4B8C-83A1-F6EECF244321}">
                <p14:modId xmlns:p14="http://schemas.microsoft.com/office/powerpoint/2010/main" val="4214494247"/>
              </p:ext>
            </p:extLst>
          </p:nvPr>
        </p:nvGraphicFramePr>
        <p:xfrm>
          <a:off x="2351089" y="444499"/>
          <a:ext cx="83058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Equation" r:id="rId3" imgW="3524327" imgH="952551" progId="Equation.DSMT4">
                  <p:embed/>
                </p:oleObj>
              </mc:Choice>
              <mc:Fallback>
                <p:oleObj name="Equation" r:id="rId3" imgW="3524327" imgH="952551" progId="Equation.DSMT4">
                  <p:embed/>
                  <p:pic>
                    <p:nvPicPr>
                      <p:cNvPr id="14340" name="Object 4">
                        <a:extLst>
                          <a:ext uri="{FF2B5EF4-FFF2-40B4-BE49-F238E27FC236}">
                            <a16:creationId xmlns:a16="http://schemas.microsoft.com/office/drawing/2014/main" id="{15DA5C8B-9A52-4D19-A1CB-EE0077AF92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444499"/>
                        <a:ext cx="8305800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5">
            <a:extLst>
              <a:ext uri="{FF2B5EF4-FFF2-40B4-BE49-F238E27FC236}">
                <a16:creationId xmlns:a16="http://schemas.microsoft.com/office/drawing/2014/main" id="{25B1A51B-1A51-4D44-AFBF-5A59DDE3D8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9" y="3757613"/>
          <a:ext cx="1944687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Equation" r:id="rId5" imgW="819266" imgH="447624" progId="Equation.DSMT4">
                  <p:embed/>
                </p:oleObj>
              </mc:Choice>
              <mc:Fallback>
                <p:oleObj name="Equation" r:id="rId5" imgW="819266" imgH="447624" progId="Equation.DSMT4">
                  <p:embed/>
                  <p:pic>
                    <p:nvPicPr>
                      <p:cNvPr id="14341" name="Object 5">
                        <a:extLst>
                          <a:ext uri="{FF2B5EF4-FFF2-40B4-BE49-F238E27FC236}">
                            <a16:creationId xmlns:a16="http://schemas.microsoft.com/office/drawing/2014/main" id="{25B1A51B-1A51-4D44-AFBF-5A59DDE3D8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3757613"/>
                        <a:ext cx="1944687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6">
            <a:extLst>
              <a:ext uri="{FF2B5EF4-FFF2-40B4-BE49-F238E27FC236}">
                <a16:creationId xmlns:a16="http://schemas.microsoft.com/office/drawing/2014/main" id="{F871907F-452F-4015-BD42-C1E9F4CF7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3824288"/>
          <a:ext cx="18113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Equation" r:id="rId7" imgW="742873" imgH="447624" progId="Equation.DSMT4">
                  <p:embed/>
                </p:oleObj>
              </mc:Choice>
              <mc:Fallback>
                <p:oleObj name="Equation" r:id="rId7" imgW="742873" imgH="447624" progId="Equation.DSMT4">
                  <p:embed/>
                  <p:pic>
                    <p:nvPicPr>
                      <p:cNvPr id="14342" name="Object 6">
                        <a:extLst>
                          <a:ext uri="{FF2B5EF4-FFF2-40B4-BE49-F238E27FC236}">
                            <a16:creationId xmlns:a16="http://schemas.microsoft.com/office/drawing/2014/main" id="{F871907F-452F-4015-BD42-C1E9F4CF7D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824288"/>
                        <a:ext cx="1811338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7">
            <a:extLst>
              <a:ext uri="{FF2B5EF4-FFF2-40B4-BE49-F238E27FC236}">
                <a16:creationId xmlns:a16="http://schemas.microsoft.com/office/drawing/2014/main" id="{ED315E41-8A81-4316-AD01-D94DC69359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8713" y="5319714"/>
          <a:ext cx="744220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Equation" r:id="rId9" imgW="3105111" imgH="447624" progId="Equation.DSMT4">
                  <p:embed/>
                </p:oleObj>
              </mc:Choice>
              <mc:Fallback>
                <p:oleObj name="Equation" r:id="rId9" imgW="3105111" imgH="447624" progId="Equation.DSMT4">
                  <p:embed/>
                  <p:pic>
                    <p:nvPicPr>
                      <p:cNvPr id="14343" name="Object 7">
                        <a:extLst>
                          <a:ext uri="{FF2B5EF4-FFF2-40B4-BE49-F238E27FC236}">
                            <a16:creationId xmlns:a16="http://schemas.microsoft.com/office/drawing/2014/main" id="{ED315E41-8A81-4316-AD01-D94DC69359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5319714"/>
                        <a:ext cx="7442200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8">
            <a:extLst>
              <a:ext uri="{FF2B5EF4-FFF2-40B4-BE49-F238E27FC236}">
                <a16:creationId xmlns:a16="http://schemas.microsoft.com/office/drawing/2014/main" id="{8E6675CE-2248-49A0-B675-89C518048A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7514" y="3667126"/>
          <a:ext cx="1849437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Equation" r:id="rId11" imgW="685916" imgH="447624" progId="Equation.DSMT4">
                  <p:embed/>
                </p:oleObj>
              </mc:Choice>
              <mc:Fallback>
                <p:oleObj name="Equation" r:id="rId11" imgW="685916" imgH="447624" progId="Equation.DSMT4">
                  <p:embed/>
                  <p:pic>
                    <p:nvPicPr>
                      <p:cNvPr id="14344" name="Object 8">
                        <a:extLst>
                          <a:ext uri="{FF2B5EF4-FFF2-40B4-BE49-F238E27FC236}">
                            <a16:creationId xmlns:a16="http://schemas.microsoft.com/office/drawing/2014/main" id="{8E6675CE-2248-49A0-B675-89C518048A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514" y="3667126"/>
                        <a:ext cx="1849437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C6056F6C-EE79-42BC-B038-5E0A143CD2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457200"/>
          <a:ext cx="3897312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3" imgW="1638261" imgH="476276" progId="Equation.DSMT4">
                  <p:embed/>
                </p:oleObj>
              </mc:Choice>
              <mc:Fallback>
                <p:oleObj name="Equation" r:id="rId3" imgW="1638261" imgH="476276" progId="Equation.DSMT4">
                  <p:embed/>
                  <p:pic>
                    <p:nvPicPr>
                      <p:cNvPr id="56322" name="Object 2">
                        <a:extLst>
                          <a:ext uri="{FF2B5EF4-FFF2-40B4-BE49-F238E27FC236}">
                            <a16:creationId xmlns:a16="http://schemas.microsoft.com/office/drawing/2014/main" id="{C6056F6C-EE79-42BC-B038-5E0A143CD2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57200"/>
                        <a:ext cx="3897312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3" name="Rectangle 3">
            <a:extLst>
              <a:ext uri="{FF2B5EF4-FFF2-40B4-BE49-F238E27FC236}">
                <a16:creationId xmlns:a16="http://schemas.microsoft.com/office/drawing/2014/main" id="{10812F9E-74C6-4906-BD5B-8A310178E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762000"/>
            <a:ext cx="198278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求基本解。</a:t>
            </a:r>
          </a:p>
        </p:txBody>
      </p:sp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8284355A-4FD8-46F9-A3D9-CF98E043A6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8101" y="1946276"/>
          <a:ext cx="5749925" cy="427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5" imgW="2400300" imgH="1781304" progId="Equation.DSMT4">
                  <p:embed/>
                </p:oleObj>
              </mc:Choice>
              <mc:Fallback>
                <p:oleObj name="Equation" r:id="rId5" imgW="2400300" imgH="1781304" progId="Equation.DSMT4">
                  <p:embed/>
                  <p:pic>
                    <p:nvPicPr>
                      <p:cNvPr id="56324" name="Object 4">
                        <a:extLst>
                          <a:ext uri="{FF2B5EF4-FFF2-40B4-BE49-F238E27FC236}">
                            <a16:creationId xmlns:a16="http://schemas.microsoft.com/office/drawing/2014/main" id="{8284355A-4FD8-46F9-A3D9-CF98E043A6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1" y="1946276"/>
                        <a:ext cx="5749925" cy="427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>
            <a:extLst>
              <a:ext uri="{FF2B5EF4-FFF2-40B4-BE49-F238E27FC236}">
                <a16:creationId xmlns:a16="http://schemas.microsoft.com/office/drawing/2014/main" id="{6E96F045-0806-4F9B-B57C-9F1A07EE2D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6779" y="654269"/>
            <a:ext cx="9301655" cy="599089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>
                <a:solidFill>
                  <a:srgbClr val="FFFF00"/>
                </a:solidFill>
              </a:rPr>
              <a:t>      </a:t>
            </a:r>
          </a:p>
        </p:txBody>
      </p:sp>
      <p:sp>
        <p:nvSpPr>
          <p:cNvPr id="21516" name="Line 13">
            <a:extLst>
              <a:ext uri="{FF2B5EF4-FFF2-40B4-BE49-F238E27FC236}">
                <a16:creationId xmlns:a16="http://schemas.microsoft.com/office/drawing/2014/main" id="{B33AA0DE-818A-4162-9277-03D515E4C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0" y="2781300"/>
            <a:ext cx="0" cy="863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5371" name="Object 11">
            <a:extLst>
              <a:ext uri="{FF2B5EF4-FFF2-40B4-BE49-F238E27FC236}">
                <a16:creationId xmlns:a16="http://schemas.microsoft.com/office/drawing/2014/main" id="{2EE8436D-8D36-4CE4-9FE3-A4DF357E7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24788" y="4005263"/>
          <a:ext cx="26273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Equation" r:id="rId3" imgW="1142923" imgH="218946" progId="Equation.DSMT4">
                  <p:embed/>
                </p:oleObj>
              </mc:Choice>
              <mc:Fallback>
                <p:oleObj name="Equation" r:id="rId3" imgW="1142923" imgH="218946" progId="Equation.DSMT4">
                  <p:embed/>
                  <p:pic>
                    <p:nvPicPr>
                      <p:cNvPr id="15371" name="Object 11">
                        <a:extLst>
                          <a:ext uri="{FF2B5EF4-FFF2-40B4-BE49-F238E27FC236}">
                            <a16:creationId xmlns:a16="http://schemas.microsoft.com/office/drawing/2014/main" id="{2EE8436D-8D36-4CE4-9FE3-A4DF357E71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88" y="4005263"/>
                        <a:ext cx="26273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2" name="Object 12">
            <a:extLst>
              <a:ext uri="{FF2B5EF4-FFF2-40B4-BE49-F238E27FC236}">
                <a16:creationId xmlns:a16="http://schemas.microsoft.com/office/drawing/2014/main" id="{699E8B10-56F6-47C5-BF8D-2DEDD0DFE5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3089" y="4829175"/>
          <a:ext cx="87010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Equation" r:id="rId5" imgW="3581284" imgH="218946" progId="Equation.DSMT4">
                  <p:embed/>
                </p:oleObj>
              </mc:Choice>
              <mc:Fallback>
                <p:oleObj name="Equation" r:id="rId5" imgW="3581284" imgH="218946" progId="Equation.DSMT4">
                  <p:embed/>
                  <p:pic>
                    <p:nvPicPr>
                      <p:cNvPr id="15372" name="Object 12">
                        <a:extLst>
                          <a:ext uri="{FF2B5EF4-FFF2-40B4-BE49-F238E27FC236}">
                            <a16:creationId xmlns:a16="http://schemas.microsoft.com/office/drawing/2014/main" id="{699E8B10-56F6-47C5-BF8D-2DEDD0DFE5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9" y="4829175"/>
                        <a:ext cx="87010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9E575635-225E-4695-9395-AA5C0BC91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9650" y="914401"/>
          <a:ext cx="5475288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Equation" r:id="rId7" imgW="2457527" imgH="723874" progId="Equation.DSMT4">
                  <p:embed/>
                </p:oleObj>
              </mc:Choice>
              <mc:Fallback>
                <p:oleObj name="Equation" r:id="rId7" imgW="2457527" imgH="723874" progId="Equation.DSMT4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9E575635-225E-4695-9395-AA5C0BC91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914401"/>
                        <a:ext cx="5475288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5">
            <a:extLst>
              <a:ext uri="{FF2B5EF4-FFF2-40B4-BE49-F238E27FC236}">
                <a16:creationId xmlns:a16="http://schemas.microsoft.com/office/drawing/2014/main" id="{4A7A2864-C3D7-4A2E-BE22-7B395B423B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9539" y="1481138"/>
          <a:ext cx="237172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name="Equation" r:id="rId9" imgW="1047634" imgH="447624" progId="Equation.DSMT4">
                  <p:embed/>
                </p:oleObj>
              </mc:Choice>
              <mc:Fallback>
                <p:oleObj name="Equation" r:id="rId9" imgW="1047634" imgH="447624" progId="Equation.DSMT4">
                  <p:embed/>
                  <p:pic>
                    <p:nvPicPr>
                      <p:cNvPr id="15365" name="Object 5">
                        <a:extLst>
                          <a:ext uri="{FF2B5EF4-FFF2-40B4-BE49-F238E27FC236}">
                            <a16:creationId xmlns:a16="http://schemas.microsoft.com/office/drawing/2014/main" id="{4A7A2864-C3D7-4A2E-BE22-7B395B423B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9539" y="1481138"/>
                        <a:ext cx="237172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>
            <a:extLst>
              <a:ext uri="{FF2B5EF4-FFF2-40B4-BE49-F238E27FC236}">
                <a16:creationId xmlns:a16="http://schemas.microsoft.com/office/drawing/2014/main" id="{45E18BFA-D734-45ED-ABEA-0ACEC6D23D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7800" y="2700339"/>
          <a:ext cx="210978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Equation" r:id="rId11" imgW="904836" imgH="447624" progId="Equation.DSMT4">
                  <p:embed/>
                </p:oleObj>
              </mc:Choice>
              <mc:Fallback>
                <p:oleObj name="Equation" r:id="rId11" imgW="904836" imgH="447624" progId="Equation.DSMT4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45E18BFA-D734-45ED-ABEA-0ACEC6D23D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2700339"/>
                        <a:ext cx="2109788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7">
            <a:extLst>
              <a:ext uri="{FF2B5EF4-FFF2-40B4-BE49-F238E27FC236}">
                <a16:creationId xmlns:a16="http://schemas.microsoft.com/office/drawing/2014/main" id="{8D8F5607-0634-4B50-B0D9-086EC645EF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2175" y="2700338"/>
          <a:ext cx="21780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Equation" r:id="rId13" imgW="980959" imgH="447624" progId="Equation.DSMT4">
                  <p:embed/>
                </p:oleObj>
              </mc:Choice>
              <mc:Fallback>
                <p:oleObj name="Equation" r:id="rId13" imgW="980959" imgH="447624" progId="Equation.DSMT4">
                  <p:embed/>
                  <p:pic>
                    <p:nvPicPr>
                      <p:cNvPr id="15367" name="Object 7">
                        <a:extLst>
                          <a:ext uri="{FF2B5EF4-FFF2-40B4-BE49-F238E27FC236}">
                            <a16:creationId xmlns:a16="http://schemas.microsoft.com/office/drawing/2014/main" id="{8D8F5607-0634-4B50-B0D9-086EC645EF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175" y="2700338"/>
                        <a:ext cx="21780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8">
            <a:extLst>
              <a:ext uri="{FF2B5EF4-FFF2-40B4-BE49-F238E27FC236}">
                <a16:creationId xmlns:a16="http://schemas.microsoft.com/office/drawing/2014/main" id="{B53D8607-4E93-4D7E-A606-C452251E6F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78700" y="2852739"/>
          <a:ext cx="254158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8" name="Equation" r:id="rId15" imgW="1162089" imgH="295172" progId="Equation.DSMT4">
                  <p:embed/>
                </p:oleObj>
              </mc:Choice>
              <mc:Fallback>
                <p:oleObj name="Equation" r:id="rId15" imgW="1162089" imgH="295172" progId="Equation.DSMT4">
                  <p:embed/>
                  <p:pic>
                    <p:nvPicPr>
                      <p:cNvPr id="15368" name="Object 8">
                        <a:extLst>
                          <a:ext uri="{FF2B5EF4-FFF2-40B4-BE49-F238E27FC236}">
                            <a16:creationId xmlns:a16="http://schemas.microsoft.com/office/drawing/2014/main" id="{B53D8607-4E93-4D7E-A606-C452251E6F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700" y="2852739"/>
                        <a:ext cx="2541588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9">
            <a:extLst>
              <a:ext uri="{FF2B5EF4-FFF2-40B4-BE49-F238E27FC236}">
                <a16:creationId xmlns:a16="http://schemas.microsoft.com/office/drawing/2014/main" id="{3479EC23-943E-48E8-9945-0796108259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0376" y="3892551"/>
          <a:ext cx="322897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9" name="Equation" r:id="rId17" imgW="1447684" imgH="343016" progId="Equation.DSMT4">
                  <p:embed/>
                </p:oleObj>
              </mc:Choice>
              <mc:Fallback>
                <p:oleObj name="Equation" r:id="rId17" imgW="1447684" imgH="343016" progId="Equation.DSMT4">
                  <p:embed/>
                  <p:pic>
                    <p:nvPicPr>
                      <p:cNvPr id="15369" name="Object 9">
                        <a:extLst>
                          <a:ext uri="{FF2B5EF4-FFF2-40B4-BE49-F238E27FC236}">
                            <a16:creationId xmlns:a16="http://schemas.microsoft.com/office/drawing/2014/main" id="{3479EC23-943E-48E8-9945-0796108259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6" y="3892551"/>
                        <a:ext cx="322897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0">
            <a:extLst>
              <a:ext uri="{FF2B5EF4-FFF2-40B4-BE49-F238E27FC236}">
                <a16:creationId xmlns:a16="http://schemas.microsoft.com/office/drawing/2014/main" id="{0019A241-0BA9-4EE7-AE51-AC6CCEAFCC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8714" y="3995738"/>
          <a:ext cx="28479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0" name="Equation" r:id="rId19" imgW="1162089" imgH="218946" progId="Equation.DSMT4">
                  <p:embed/>
                </p:oleObj>
              </mc:Choice>
              <mc:Fallback>
                <p:oleObj name="Equation" r:id="rId19" imgW="1162089" imgH="218946" progId="Equation.DSMT4">
                  <p:embed/>
                  <p:pic>
                    <p:nvPicPr>
                      <p:cNvPr id="15370" name="Object 10">
                        <a:extLst>
                          <a:ext uri="{FF2B5EF4-FFF2-40B4-BE49-F238E27FC236}">
                            <a16:creationId xmlns:a16="http://schemas.microsoft.com/office/drawing/2014/main" id="{0019A241-0BA9-4EE7-AE51-AC6CCEAFCC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714" y="3995738"/>
                        <a:ext cx="284797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4" name="Line 14">
            <a:extLst>
              <a:ext uri="{FF2B5EF4-FFF2-40B4-BE49-F238E27FC236}">
                <a16:creationId xmlns:a16="http://schemas.microsoft.com/office/drawing/2014/main" id="{6F3359A3-915B-44D8-AAD5-2D9D73CCC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0" y="1519238"/>
            <a:ext cx="0" cy="8636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75" name="Line 15">
            <a:extLst>
              <a:ext uri="{FF2B5EF4-FFF2-40B4-BE49-F238E27FC236}">
                <a16:creationId xmlns:a16="http://schemas.microsoft.com/office/drawing/2014/main" id="{FE04481A-5C5B-4D21-9233-2F9F4AD8D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0550" y="1519238"/>
            <a:ext cx="0" cy="8636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76" name="Line 16">
            <a:extLst>
              <a:ext uri="{FF2B5EF4-FFF2-40B4-BE49-F238E27FC236}">
                <a16:creationId xmlns:a16="http://schemas.microsoft.com/office/drawing/2014/main" id="{3D11A39C-742E-4DE3-9B13-0355CDEC0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8438" y="2743201"/>
            <a:ext cx="0" cy="936625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77" name="Line 17">
            <a:extLst>
              <a:ext uri="{FF2B5EF4-FFF2-40B4-BE49-F238E27FC236}">
                <a16:creationId xmlns:a16="http://schemas.microsoft.com/office/drawing/2014/main" id="{0B13CC90-6C75-42D2-9B17-FF9516DE0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0100" y="2743200"/>
            <a:ext cx="0" cy="8636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382" name="Rectangle 22">
            <a:extLst>
              <a:ext uri="{FF2B5EF4-FFF2-40B4-BE49-F238E27FC236}">
                <a16:creationId xmlns:a16="http://schemas.microsoft.com/office/drawing/2014/main" id="{C6A55C52-A377-42FE-A4B8-9A605D4C4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264" y="5788026"/>
            <a:ext cx="6402387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1">
                <a:latin typeface="Times New Roman" panose="02020603050405020304" pitchFamily="18" charset="0"/>
              </a:rPr>
              <a:t>只有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i="1" baseline="30000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baseline="30000">
                <a:latin typeface="Times New Roman" panose="02020603050405020304" pitchFamily="18" charset="0"/>
              </a:rPr>
              <a:t>1)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baseline="30000">
                <a:latin typeface="Times New Roman" panose="02020603050405020304" pitchFamily="18" charset="0"/>
              </a:rPr>
              <a:t>(5)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为基本可行解。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/>
      <p:bldP spid="1538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1B5FC36-F26C-4980-A155-5C1396C88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6914" y="628650"/>
            <a:ext cx="8243887" cy="788988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400">
                <a:ea typeface="楷体_GB2312" pitchFamily="49" charset="-122"/>
              </a:rPr>
              <a:t>     </a:t>
            </a:r>
            <a:r>
              <a:rPr lang="zh-CN" altLang="en-US" sz="2800" b="1">
                <a:solidFill>
                  <a:schemeClr val="tx1"/>
                </a:solidFill>
                <a:ea typeface="楷体_GB2312" pitchFamily="49" charset="-122"/>
              </a:rPr>
              <a:t>线性规划标准型问题解的关系</a:t>
            </a:r>
            <a:endParaRPr lang="zh-CN" altLang="en-US" sz="2400" b="1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13C20520-D0C7-46E5-8414-F827434C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133600"/>
            <a:ext cx="6781800" cy="4114800"/>
          </a:xfrm>
          <a:prstGeom prst="rect">
            <a:avLst/>
          </a:prstGeom>
          <a:solidFill>
            <a:srgbClr val="003300"/>
          </a:solidFill>
          <a:ln w="12700" cap="sq">
            <a:solidFill>
              <a:srgbClr val="3399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约束方程的</a:t>
            </a:r>
          </a:p>
          <a:p>
            <a:pPr algn="ctr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解空间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0" name="Oval 4">
            <a:extLst>
              <a:ext uri="{FF2B5EF4-FFF2-40B4-BE49-F238E27FC236}">
                <a16:creationId xmlns:a16="http://schemas.microsoft.com/office/drawing/2014/main" id="{CA6DBE0B-946D-4CD9-B4D2-A21877AE65FD}"/>
              </a:ext>
            </a:extLst>
          </p:cNvPr>
          <p:cNvSpPr>
            <a:spLocks noChangeArrowheads="1"/>
          </p:cNvSpPr>
          <p:nvPr/>
        </p:nvSpPr>
        <p:spPr bwMode="auto">
          <a:xfrm rot="21541507">
            <a:off x="3970338" y="3124200"/>
            <a:ext cx="2989262" cy="19812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5301" name="Oval 5">
            <a:extLst>
              <a:ext uri="{FF2B5EF4-FFF2-40B4-BE49-F238E27FC236}">
                <a16:creationId xmlns:a16="http://schemas.microsoft.com/office/drawing/2014/main" id="{CE69194E-475F-4D5D-943E-74CCFA5842FE}"/>
              </a:ext>
            </a:extLst>
          </p:cNvPr>
          <p:cNvSpPr>
            <a:spLocks noChangeArrowheads="1"/>
          </p:cNvSpPr>
          <p:nvPr/>
        </p:nvSpPr>
        <p:spPr bwMode="auto">
          <a:xfrm rot="21541507">
            <a:off x="5448300" y="2924176"/>
            <a:ext cx="2819400" cy="2595563"/>
          </a:xfrm>
          <a:prstGeom prst="ellipse">
            <a:avLst/>
          </a:prstGeom>
          <a:solidFill>
            <a:srgbClr val="FF3300">
              <a:alpha val="50195"/>
            </a:srgbClr>
          </a:solidFill>
          <a:ln w="28575" cap="sq">
            <a:solidFill>
              <a:srgbClr val="FF33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55302" name="Text Box 6">
            <a:extLst>
              <a:ext uri="{FF2B5EF4-FFF2-40B4-BE49-F238E27FC236}">
                <a16:creationId xmlns:a16="http://schemas.microsoft.com/office/drawing/2014/main" id="{54617EC0-63DC-469C-B7AF-616AA231E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913" y="3886200"/>
            <a:ext cx="1136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基本解</a:t>
            </a:r>
          </a:p>
        </p:txBody>
      </p:sp>
      <p:sp>
        <p:nvSpPr>
          <p:cNvPr id="55303" name="Text Box 7">
            <a:extLst>
              <a:ext uri="{FF2B5EF4-FFF2-40B4-BE49-F238E27FC236}">
                <a16:creationId xmlns:a16="http://schemas.microsoft.com/office/drawing/2014/main" id="{D60713DD-DDE3-42C0-978F-222B04332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726" y="3886200"/>
            <a:ext cx="110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可行解</a:t>
            </a:r>
          </a:p>
        </p:txBody>
      </p:sp>
      <p:sp>
        <p:nvSpPr>
          <p:cNvPr id="55304" name="Text Box 8">
            <a:extLst>
              <a:ext uri="{FF2B5EF4-FFF2-40B4-BE49-F238E27FC236}">
                <a16:creationId xmlns:a16="http://schemas.microsoft.com/office/drawing/2014/main" id="{ED4C7741-92D2-4587-A33B-8F166A606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1" y="2438400"/>
            <a:ext cx="161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非可行解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305" name="Text Box 9">
            <a:extLst>
              <a:ext uri="{FF2B5EF4-FFF2-40B4-BE49-F238E27FC236}">
                <a16:creationId xmlns:a16="http://schemas.microsoft.com/office/drawing/2014/main" id="{CBCF94F8-9E89-4A23-B905-3CFD5E043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40" y="3653265"/>
            <a:ext cx="1107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基本</a:t>
            </a:r>
          </a:p>
          <a:p>
            <a:pPr algn="ctr" eaLnBrk="1" hangingPunct="1"/>
            <a:r>
              <a:rPr kumimoji="1"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ea typeface="楷体_GB2312" pitchFamily="49" charset="-122"/>
              </a:rPr>
              <a:t>可行解</a:t>
            </a:r>
          </a:p>
        </p:txBody>
      </p:sp>
    </p:spTree>
  </p:cSld>
  <p:clrMapOvr>
    <a:masterClrMapping/>
  </p:clrMapOvr>
  <p:transition spd="med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animBg="1" autoUpdateAnimBg="0"/>
      <p:bldP spid="55300" grpId="0" animBg="1"/>
      <p:bldP spid="55301" grpId="0" animBg="1" autoUpdateAnimBg="0"/>
      <p:bldP spid="55302" grpId="0" autoUpdateAnimBg="0"/>
      <p:bldP spid="55303" grpId="0" autoUpdateAnimBg="0"/>
      <p:bldP spid="55304" grpId="0" autoUpdateAnimBg="0"/>
      <p:bldP spid="55305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3F7757DA-C67B-49CB-9F0E-8EAE72B07B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zh-CN" altLang="en-US" sz="2800" b="1">
                <a:solidFill>
                  <a:schemeClr val="tx1"/>
                </a:solidFill>
                <a:ea typeface="楷体_GB2312" pitchFamily="49" charset="-122"/>
              </a:rPr>
              <a:t>可行解、基本解和基本可行解举例</a:t>
            </a:r>
          </a:p>
        </p:txBody>
      </p:sp>
      <p:graphicFrame>
        <p:nvGraphicFramePr>
          <p:cNvPr id="70662" name="Object 6">
            <a:extLst>
              <a:ext uri="{FF2B5EF4-FFF2-40B4-BE49-F238E27FC236}">
                <a16:creationId xmlns:a16="http://schemas.microsoft.com/office/drawing/2014/main" id="{E33467C1-6422-485C-9C50-A9E69EB58816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2279650" y="1557339"/>
          <a:ext cx="3384550" cy="314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Equation" r:id="rId3" imgW="1247659" imgH="1162037" progId="Equation.3">
                  <p:embed/>
                </p:oleObj>
              </mc:Choice>
              <mc:Fallback>
                <p:oleObj name="Equation" r:id="rId3" imgW="1247659" imgH="1162037" progId="Equation.3">
                  <p:embed/>
                  <p:pic>
                    <p:nvPicPr>
                      <p:cNvPr id="70662" name="Object 6">
                        <a:extLst>
                          <a:ext uri="{FF2B5EF4-FFF2-40B4-BE49-F238E27FC236}">
                            <a16:creationId xmlns:a16="http://schemas.microsoft.com/office/drawing/2014/main" id="{E33467C1-6422-485C-9C50-A9E69EB588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1557339"/>
                        <a:ext cx="3384550" cy="314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4" name="Object 8">
            <a:extLst>
              <a:ext uri="{FF2B5EF4-FFF2-40B4-BE49-F238E27FC236}">
                <a16:creationId xmlns:a16="http://schemas.microsoft.com/office/drawing/2014/main" id="{3D2E966F-B4EE-4E02-AC43-B6FCA25540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7714" y="4724400"/>
          <a:ext cx="3189287" cy="187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Equation" r:id="rId5" imgW="1079032" imgH="710891" progId="Equation.DSMT4">
                  <p:embed/>
                </p:oleObj>
              </mc:Choice>
              <mc:Fallback>
                <p:oleObj name="Equation" r:id="rId5" imgW="1079032" imgH="710891" progId="Equation.DSMT4">
                  <p:embed/>
                  <p:pic>
                    <p:nvPicPr>
                      <p:cNvPr id="70664" name="Object 8">
                        <a:extLst>
                          <a:ext uri="{FF2B5EF4-FFF2-40B4-BE49-F238E27FC236}">
                            <a16:creationId xmlns:a16="http://schemas.microsoft.com/office/drawing/2014/main" id="{3D2E966F-B4EE-4E02-AC43-B6FCA25540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714" y="4724400"/>
                        <a:ext cx="3189287" cy="187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D0EEC18E-B3BC-4069-8EE7-203717A499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26151" y="1557339"/>
          <a:ext cx="4822825" cy="31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7" imgW="1777680" imgH="1168200" progId="Equation.DSMT4">
                  <p:embed/>
                </p:oleObj>
              </mc:Choice>
              <mc:Fallback>
                <p:oleObj name="Equation" r:id="rId7" imgW="1777680" imgH="1168200" progId="Equation.DSMT4">
                  <p:embed/>
                  <p:pic>
                    <p:nvPicPr>
                      <p:cNvPr id="2" name="Object 6">
                        <a:extLst>
                          <a:ext uri="{FF2B5EF4-FFF2-40B4-BE49-F238E27FC236}">
                            <a16:creationId xmlns:a16="http://schemas.microsoft.com/office/drawing/2014/main" id="{D0EEC18E-B3BC-4069-8EE7-203717A499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151" y="1557339"/>
                        <a:ext cx="4822825" cy="316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AutoShape 7">
            <a:extLst>
              <a:ext uri="{FF2B5EF4-FFF2-40B4-BE49-F238E27FC236}">
                <a16:creationId xmlns:a16="http://schemas.microsoft.com/office/drawing/2014/main" id="{BBA3405C-10AA-42FD-8999-88570DFA5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192" y="3098683"/>
            <a:ext cx="209742" cy="7336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 spd="med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08D6D37-BCFB-49BC-99C6-1D985A228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400">
                <a:ea typeface="楷体_GB2312" pitchFamily="49" charset="-122"/>
              </a:rPr>
              <a:t> </a:t>
            </a:r>
            <a:r>
              <a:rPr lang="zh-CN" altLang="en-US" sz="2800">
                <a:ea typeface="楷体_GB2312" pitchFamily="49" charset="-122"/>
              </a:rPr>
              <a:t>可行解、基础解和基础可行解举例</a:t>
            </a:r>
          </a:p>
        </p:txBody>
      </p:sp>
      <p:graphicFrame>
        <p:nvGraphicFramePr>
          <p:cNvPr id="74755" name="Object 3">
            <a:extLst>
              <a:ext uri="{FF2B5EF4-FFF2-40B4-BE49-F238E27FC236}">
                <a16:creationId xmlns:a16="http://schemas.microsoft.com/office/drawing/2014/main" id="{E1D07E52-0D90-48A0-BB83-738810B93B91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1919288" y="2105025"/>
          <a:ext cx="3810000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VISIO" r:id="rId4" imgW="4133850" imgH="4362437" progId="Visio.Drawing.4">
                  <p:embed/>
                </p:oleObj>
              </mc:Choice>
              <mc:Fallback>
                <p:oleObj name="VISIO" r:id="rId4" imgW="4133850" imgH="4362437" progId="Visio.Drawing.4">
                  <p:embed/>
                  <p:pic>
                    <p:nvPicPr>
                      <p:cNvPr id="74755" name="Object 3">
                        <a:extLst>
                          <a:ext uri="{FF2B5EF4-FFF2-40B4-BE49-F238E27FC236}">
                            <a16:creationId xmlns:a16="http://schemas.microsoft.com/office/drawing/2014/main" id="{E1D07E52-0D90-48A0-BB83-738810B93B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105025"/>
                        <a:ext cx="3810000" cy="401955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6">
            <a:extLst>
              <a:ext uri="{FF2B5EF4-FFF2-40B4-BE49-F238E27FC236}">
                <a16:creationId xmlns:a16="http://schemas.microsoft.com/office/drawing/2014/main" id="{A11276B4-1186-4109-B378-C0E7B4CA1202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6024563" y="2022475"/>
          <a:ext cx="4495800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Document" r:id="rId6" imgW="4705311" imgH="4562462" progId="Word.Document.8">
                  <p:embed/>
                </p:oleObj>
              </mc:Choice>
              <mc:Fallback>
                <p:oleObj name="Document" r:id="rId6" imgW="4705311" imgH="4562462" progId="Word.Document.8">
                  <p:embed/>
                  <p:pic>
                    <p:nvPicPr>
                      <p:cNvPr id="74758" name="Object 6">
                        <a:extLst>
                          <a:ext uri="{FF2B5EF4-FFF2-40B4-BE49-F238E27FC236}">
                            <a16:creationId xmlns:a16="http://schemas.microsoft.com/office/drawing/2014/main" id="{A11276B4-1186-4109-B378-C0E7B4CA12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1570" b="6281"/>
                      <a:stretch>
                        <a:fillRect/>
                      </a:stretch>
                    </p:blipFill>
                    <p:spPr bwMode="auto">
                      <a:xfrm>
                        <a:off x="6024563" y="2022475"/>
                        <a:ext cx="4495800" cy="4362450"/>
                      </a:xfrm>
                      <a:prstGeom prst="rect">
                        <a:avLst/>
                      </a:prstGeom>
                      <a:solidFill>
                        <a:srgbClr val="0033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13A6082E-9E54-4732-B78F-823540670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4" y="228600"/>
            <a:ext cx="46259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三</a:t>
            </a:r>
            <a:r>
              <a:rPr kumimoji="1" lang="en-US" altLang="zh-CN" sz="2400" b="1">
                <a:latin typeface="Times New Roman" panose="02020603050405020304" pitchFamily="18" charset="0"/>
              </a:rPr>
              <a:t>.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基本可行解与极点之间的关系</a:t>
            </a:r>
          </a:p>
        </p:txBody>
      </p:sp>
      <p:graphicFrame>
        <p:nvGraphicFramePr>
          <p:cNvPr id="57348" name="Object 4">
            <a:extLst>
              <a:ext uri="{FF2B5EF4-FFF2-40B4-BE49-F238E27FC236}">
                <a16:creationId xmlns:a16="http://schemas.microsoft.com/office/drawing/2014/main" id="{CE8D5B2A-39A1-45F6-8674-776EFF8E1C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850900"/>
          <a:ext cx="8123238" cy="577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3" imgW="4448059" imgH="3352851" progId="Equation.DSMT4">
                  <p:embed/>
                </p:oleObj>
              </mc:Choice>
              <mc:Fallback>
                <p:oleObj name="Equation" r:id="rId3" imgW="4448059" imgH="3352851" progId="Equation.DSMT4">
                  <p:embed/>
                  <p:pic>
                    <p:nvPicPr>
                      <p:cNvPr id="57348" name="Object 4">
                        <a:extLst>
                          <a:ext uri="{FF2B5EF4-FFF2-40B4-BE49-F238E27FC236}">
                            <a16:creationId xmlns:a16="http://schemas.microsoft.com/office/drawing/2014/main" id="{CE8D5B2A-39A1-45F6-8674-776EFF8E1C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850900"/>
                        <a:ext cx="8123238" cy="577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1" name="Object 3">
            <a:extLst>
              <a:ext uri="{FF2B5EF4-FFF2-40B4-BE49-F238E27FC236}">
                <a16:creationId xmlns:a16="http://schemas.microsoft.com/office/drawing/2014/main" id="{32EC3C3F-CAF3-4F9D-97BB-8CEA2F457F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3689" y="769938"/>
          <a:ext cx="9064625" cy="608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Equation" r:id="rId3" imgW="4981459" imgH="3724249" progId="Equation.DSMT4">
                  <p:embed/>
                </p:oleObj>
              </mc:Choice>
              <mc:Fallback>
                <p:oleObj name="Equation" r:id="rId3" imgW="4981459" imgH="3724249" progId="Equation.DSMT4">
                  <p:embed/>
                  <p:pic>
                    <p:nvPicPr>
                      <p:cNvPr id="58371" name="Object 3">
                        <a:extLst>
                          <a:ext uri="{FF2B5EF4-FFF2-40B4-BE49-F238E27FC236}">
                            <a16:creationId xmlns:a16="http://schemas.microsoft.com/office/drawing/2014/main" id="{32EC3C3F-CAF3-4F9D-97BB-8CEA2F457F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9" y="769938"/>
                        <a:ext cx="9064625" cy="608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4">
            <a:extLst>
              <a:ext uri="{FF2B5EF4-FFF2-40B4-BE49-F238E27FC236}">
                <a16:creationId xmlns:a16="http://schemas.microsoft.com/office/drawing/2014/main" id="{65AA4439-F84F-4792-A7FD-7F7BD4919A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5" y="333376"/>
          <a:ext cx="86106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Equation" r:id="rId5" imgW="4724477" imgH="257059" progId="Equation.DSMT4">
                  <p:embed/>
                </p:oleObj>
              </mc:Choice>
              <mc:Fallback>
                <p:oleObj name="Equation" r:id="rId5" imgW="4724477" imgH="257059" progId="Equation.DSMT4">
                  <p:embed/>
                  <p:pic>
                    <p:nvPicPr>
                      <p:cNvPr id="58372" name="Object 4">
                        <a:extLst>
                          <a:ext uri="{FF2B5EF4-FFF2-40B4-BE49-F238E27FC236}">
                            <a16:creationId xmlns:a16="http://schemas.microsoft.com/office/drawing/2014/main" id="{65AA4439-F84F-4792-A7FD-7F7BD4919A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333376"/>
                        <a:ext cx="86106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293234" y="2685906"/>
            <a:ext cx="5118352" cy="3052968"/>
            <a:chOff x="1293234" y="2685906"/>
            <a:chExt cx="5118352" cy="30529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062" y="2757922"/>
              <a:ext cx="5009524" cy="298095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293234" y="2685906"/>
              <a:ext cx="81612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max</a:t>
              </a:r>
              <a:endParaRPr lang="zh-CN" altLang="en-US" sz="2800" b="1" dirty="0"/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线性规划基本概念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线性规划问题就是在一组线性约束条件下，求解目标函数最优解的问题。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线性规划问题的标准形式：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82036" y="2936052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目标函数求最大值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所有约束条件均由等式表示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每个约束条件右端常数常为非负值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所有决策变量为非负值</a:t>
            </a:r>
            <a:endParaRPr lang="en-US" altLang="zh-CN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2109355" y="3273136"/>
            <a:ext cx="7090250" cy="3381093"/>
            <a:chOff x="2109355" y="3273136"/>
            <a:chExt cx="7090250" cy="3381093"/>
          </a:xfrm>
        </p:grpSpPr>
        <p:sp>
          <p:nvSpPr>
            <p:cNvPr id="6" name="矩形 5"/>
            <p:cNvSpPr/>
            <p:nvPr/>
          </p:nvSpPr>
          <p:spPr>
            <a:xfrm>
              <a:off x="2109355" y="3273136"/>
              <a:ext cx="4302231" cy="18911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2224568">
              <a:off x="6482036" y="5415148"/>
              <a:ext cx="1011294" cy="323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418227" y="5577011"/>
              <a:ext cx="1781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</a:rPr>
                <a:t>Ax=b</a:t>
              </a:r>
            </a:p>
            <a:p>
              <a:r>
                <a:rPr lang="en-US" altLang="zh-CN" sz="2400" dirty="0">
                  <a:solidFill>
                    <a:schemeClr val="accent1"/>
                  </a:solidFill>
                </a:rPr>
                <a:t>A=(</a:t>
              </a:r>
              <a:r>
                <a:rPr lang="en-US" altLang="zh-CN" sz="2400" dirty="0" err="1">
                  <a:solidFill>
                    <a:schemeClr val="accent1"/>
                  </a:solidFill>
                </a:rPr>
                <a:t>a</a:t>
              </a:r>
              <a:r>
                <a:rPr lang="en-US" altLang="zh-CN" sz="2400" baseline="-25000" dirty="0" err="1">
                  <a:solidFill>
                    <a:schemeClr val="accent1"/>
                  </a:solidFill>
                </a:rPr>
                <a:t>ij</a:t>
              </a:r>
              <a:r>
                <a:rPr lang="en-US" altLang="zh-CN" sz="2400" dirty="0">
                  <a:solidFill>
                    <a:schemeClr val="accent1"/>
                  </a:solidFill>
                </a:rPr>
                <a:t>)</a:t>
              </a:r>
              <a:r>
                <a:rPr lang="en-US" altLang="zh-CN" sz="2400" baseline="-25000" dirty="0">
                  <a:solidFill>
                    <a:schemeClr val="accent1"/>
                  </a:solidFill>
                </a:rPr>
                <a:t>m*n</a:t>
              </a:r>
            </a:p>
            <a:p>
              <a:r>
                <a:rPr lang="en-US" altLang="zh-CN" sz="2400" baseline="-25000" dirty="0">
                  <a:solidFill>
                    <a:schemeClr val="accent1"/>
                  </a:solidFill>
                </a:rPr>
                <a:t>r(A)=m&lt;n</a:t>
              </a:r>
              <a:endParaRPr lang="zh-CN" altLang="en-US" sz="2400" baseline="-25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09203" y="2627158"/>
            <a:ext cx="6723414" cy="522595"/>
            <a:chOff x="2109355" y="3270393"/>
            <a:chExt cx="6723414" cy="522595"/>
          </a:xfrm>
        </p:grpSpPr>
        <p:sp>
          <p:nvSpPr>
            <p:cNvPr id="11" name="矩形 10"/>
            <p:cNvSpPr/>
            <p:nvPr/>
          </p:nvSpPr>
          <p:spPr>
            <a:xfrm>
              <a:off x="2109355" y="3273136"/>
              <a:ext cx="4302231" cy="5198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6409253" y="3295913"/>
              <a:ext cx="711960" cy="323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051391" y="3270393"/>
              <a:ext cx="178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</a:rPr>
                <a:t>Max z=cx</a:t>
              </a:r>
              <a:endParaRPr lang="zh-CN" altLang="en-US" sz="2400" baseline="-25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60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>
            <a:extLst>
              <a:ext uri="{FF2B5EF4-FFF2-40B4-BE49-F238E27FC236}">
                <a16:creationId xmlns:a16="http://schemas.microsoft.com/office/drawing/2014/main" id="{A5891403-DFAF-4CE7-B4AC-B9AC2F7626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246063"/>
          <a:ext cx="823118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3" imgW="4724477" imgH="257059" progId="Equation.DSMT4">
                  <p:embed/>
                </p:oleObj>
              </mc:Choice>
              <mc:Fallback>
                <p:oleObj name="Equation" r:id="rId3" imgW="4724477" imgH="257059" progId="Equation.DSMT4">
                  <p:embed/>
                  <p:pic>
                    <p:nvPicPr>
                      <p:cNvPr id="59394" name="Object 2">
                        <a:extLst>
                          <a:ext uri="{FF2B5EF4-FFF2-40B4-BE49-F238E27FC236}">
                            <a16:creationId xmlns:a16="http://schemas.microsoft.com/office/drawing/2014/main" id="{A5891403-DFAF-4CE7-B4AC-B9AC2F7626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46063"/>
                        <a:ext cx="8231188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Object 3">
            <a:extLst>
              <a:ext uri="{FF2B5EF4-FFF2-40B4-BE49-F238E27FC236}">
                <a16:creationId xmlns:a16="http://schemas.microsoft.com/office/drawing/2014/main" id="{9B4CBA89-7F04-431F-931B-60B1017D2D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789" y="660400"/>
          <a:ext cx="8010525" cy="60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Equation" r:id="rId5" imgW="4400550" imgH="3495572" progId="Equation.DSMT4">
                  <p:embed/>
                </p:oleObj>
              </mc:Choice>
              <mc:Fallback>
                <p:oleObj name="Equation" r:id="rId5" imgW="4400550" imgH="3495572" progId="Equation.DSMT4">
                  <p:embed/>
                  <p:pic>
                    <p:nvPicPr>
                      <p:cNvPr id="59395" name="Object 3">
                        <a:extLst>
                          <a:ext uri="{FF2B5EF4-FFF2-40B4-BE49-F238E27FC236}">
                            <a16:creationId xmlns:a16="http://schemas.microsoft.com/office/drawing/2014/main" id="{9B4CBA89-7F04-431F-931B-60B1017D2D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9" y="660400"/>
                        <a:ext cx="8010525" cy="604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Rectangle 2">
            <a:extLst>
              <a:ext uri="{FF2B5EF4-FFF2-40B4-BE49-F238E27FC236}">
                <a16:creationId xmlns:a16="http://schemas.microsoft.com/office/drawing/2014/main" id="{2928C642-7B55-4AB9-BAE7-6D4873F51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145" y="508508"/>
            <a:ext cx="10086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/>
              <a:t>例：</a:t>
            </a:r>
          </a:p>
        </p:txBody>
      </p:sp>
      <p:graphicFrame>
        <p:nvGraphicFramePr>
          <p:cNvPr id="102403" name="Object 3">
            <a:extLst>
              <a:ext uri="{FF2B5EF4-FFF2-40B4-BE49-F238E27FC236}">
                <a16:creationId xmlns:a16="http://schemas.microsoft.com/office/drawing/2014/main" id="{BAE09821-A8D9-4274-B79E-F1B3746A57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2888" y="549275"/>
          <a:ext cx="2159000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" name="Equation" r:id="rId3" imgW="799753" imgH="710891" progId="Equation.DSMT4">
                  <p:embed/>
                </p:oleObj>
              </mc:Choice>
              <mc:Fallback>
                <p:oleObj name="Equation" r:id="rId3" imgW="799753" imgH="710891" progId="Equation.DSMT4">
                  <p:embed/>
                  <p:pic>
                    <p:nvPicPr>
                      <p:cNvPr id="102403" name="Object 3">
                        <a:extLst>
                          <a:ext uri="{FF2B5EF4-FFF2-40B4-BE49-F238E27FC236}">
                            <a16:creationId xmlns:a16="http://schemas.microsoft.com/office/drawing/2014/main" id="{BAE09821-A8D9-4274-B79E-F1B3746A57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549275"/>
                        <a:ext cx="2159000" cy="191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>
            <a:extLst>
              <a:ext uri="{FF2B5EF4-FFF2-40B4-BE49-F238E27FC236}">
                <a16:creationId xmlns:a16="http://schemas.microsoft.com/office/drawing/2014/main" id="{E0F4DD51-D8CB-48B8-BB62-3D0366D516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00776" y="549275"/>
          <a:ext cx="3495675" cy="191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Equation" r:id="rId5" imgW="1295400" imgH="711200" progId="Equation.DSMT4">
                  <p:embed/>
                </p:oleObj>
              </mc:Choice>
              <mc:Fallback>
                <p:oleObj name="Equation" r:id="rId5" imgW="1295400" imgH="711200" progId="Equation.DSMT4">
                  <p:embed/>
                  <p:pic>
                    <p:nvPicPr>
                      <p:cNvPr id="102404" name="Object 4">
                        <a:extLst>
                          <a:ext uri="{FF2B5EF4-FFF2-40B4-BE49-F238E27FC236}">
                            <a16:creationId xmlns:a16="http://schemas.microsoft.com/office/drawing/2014/main" id="{E0F4DD51-D8CB-48B8-BB62-3D0366D516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776" y="549275"/>
                        <a:ext cx="3495675" cy="191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5" name="AutoShape 5">
            <a:extLst>
              <a:ext uri="{FF2B5EF4-FFF2-40B4-BE49-F238E27FC236}">
                <a16:creationId xmlns:a16="http://schemas.microsoft.com/office/drawing/2014/main" id="{420AB122-7A98-4FF9-B8C8-D286EC742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1118276"/>
            <a:ext cx="309790" cy="733663"/>
          </a:xfrm>
          <a:prstGeom prst="rightArrow">
            <a:avLst>
              <a:gd name="adj1" fmla="val 50000"/>
              <a:gd name="adj2" fmla="val 8149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06" name="Object 6">
            <a:extLst>
              <a:ext uri="{FF2B5EF4-FFF2-40B4-BE49-F238E27FC236}">
                <a16:creationId xmlns:a16="http://schemas.microsoft.com/office/drawing/2014/main" id="{99A12860-CE19-4CCE-A18E-BB98628262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6" y="2608263"/>
          <a:ext cx="5834063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Equation" r:id="rId7" imgW="2578100" imgH="939800" progId="Equation.DSMT4">
                  <p:embed/>
                </p:oleObj>
              </mc:Choice>
              <mc:Fallback>
                <p:oleObj name="Equation" r:id="rId7" imgW="2578100" imgH="939800" progId="Equation.DSMT4">
                  <p:embed/>
                  <p:pic>
                    <p:nvPicPr>
                      <p:cNvPr id="102406" name="Object 6">
                        <a:extLst>
                          <a:ext uri="{FF2B5EF4-FFF2-40B4-BE49-F238E27FC236}">
                            <a16:creationId xmlns:a16="http://schemas.microsoft.com/office/drawing/2014/main" id="{99A12860-CE19-4CCE-A18E-BB98628262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6" y="2608263"/>
                        <a:ext cx="5834063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>
            <a:extLst>
              <a:ext uri="{FF2B5EF4-FFF2-40B4-BE49-F238E27FC236}">
                <a16:creationId xmlns:a16="http://schemas.microsoft.com/office/drawing/2014/main" id="{FCDFDB1A-6DA1-48A8-ACE6-ADC3B6232EB5}"/>
              </a:ext>
            </a:extLst>
          </p:cNvPr>
          <p:cNvGrpSpPr>
            <a:grpSpLocks/>
          </p:cNvGrpSpPr>
          <p:nvPr/>
        </p:nvGrpSpPr>
        <p:grpSpPr bwMode="auto">
          <a:xfrm>
            <a:off x="7535864" y="3433764"/>
            <a:ext cx="2808287" cy="2490787"/>
            <a:chOff x="3787" y="2163"/>
            <a:chExt cx="1769" cy="1569"/>
          </a:xfrm>
        </p:grpSpPr>
        <p:graphicFrame>
          <p:nvGraphicFramePr>
            <p:cNvPr id="28678" name="Object 8">
              <a:extLst>
                <a:ext uri="{FF2B5EF4-FFF2-40B4-BE49-F238E27FC236}">
                  <a16:creationId xmlns:a16="http://schemas.microsoft.com/office/drawing/2014/main" id="{4C00FA42-3CE7-4A22-94DD-2641F614DE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87" y="2163"/>
            <a:ext cx="1724" cy="1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7" name="位图图像" r:id="rId9" imgW="1695687" imgH="1542857" progId="Paint.Picture">
                    <p:embed/>
                  </p:oleObj>
                </mc:Choice>
                <mc:Fallback>
                  <p:oleObj name="位图图像" r:id="rId9" imgW="1695687" imgH="1542857" progId="Paint.Picture">
                    <p:embed/>
                    <p:pic>
                      <p:nvPicPr>
                        <p:cNvPr id="28678" name="Object 8">
                          <a:extLst>
                            <a:ext uri="{FF2B5EF4-FFF2-40B4-BE49-F238E27FC236}">
                              <a16:creationId xmlns:a16="http://schemas.microsoft.com/office/drawing/2014/main" id="{4C00FA42-3CE7-4A22-94DD-2641F614DE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2163"/>
                          <a:ext cx="1724" cy="15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7" name="Line 9">
              <a:extLst>
                <a:ext uri="{FF2B5EF4-FFF2-40B4-BE49-F238E27FC236}">
                  <a16:creationId xmlns:a16="http://schemas.microsoft.com/office/drawing/2014/main" id="{BAE2EEFF-611D-4ECF-8063-2CE6662FB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5" y="3339"/>
              <a:ext cx="9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688" name="Line 10">
              <a:extLst>
                <a:ext uri="{FF2B5EF4-FFF2-40B4-BE49-F238E27FC236}">
                  <a16:creationId xmlns:a16="http://schemas.microsoft.com/office/drawing/2014/main" id="{4512B160-A4C2-4636-B4ED-7BE610980E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2205"/>
              <a:ext cx="0" cy="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689" name="Line 11">
              <a:extLst>
                <a:ext uri="{FF2B5EF4-FFF2-40B4-BE49-F238E27FC236}">
                  <a16:creationId xmlns:a16="http://schemas.microsoft.com/office/drawing/2014/main" id="{9CC9FA69-B420-4D1A-9049-51DFDB15E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12" y="2886"/>
              <a:ext cx="0" cy="58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0" name="Rectangle 12">
              <a:extLst>
                <a:ext uri="{FF2B5EF4-FFF2-40B4-BE49-F238E27FC236}">
                  <a16:creationId xmlns:a16="http://schemas.microsoft.com/office/drawing/2014/main" id="{624B1FAB-D2A7-4500-967E-1AD836EEF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324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i="1"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8691" name="Rectangle 13">
              <a:extLst>
                <a:ext uri="{FF2B5EF4-FFF2-40B4-BE49-F238E27FC236}">
                  <a16:creationId xmlns:a16="http://schemas.microsoft.com/office/drawing/2014/main" id="{92E8B712-4015-470E-8149-F1BF959F5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2387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28692" name="Rectangle 14">
              <a:extLst>
                <a:ext uri="{FF2B5EF4-FFF2-40B4-BE49-F238E27FC236}">
                  <a16:creationId xmlns:a16="http://schemas.microsoft.com/office/drawing/2014/main" id="{A4509592-D0EF-4CEF-BF02-DCAD840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27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i="1">
                  <a:latin typeface="Times New Roman" panose="02020603050405020304" pitchFamily="18" charset="0"/>
                </a:rPr>
                <a:t>B</a:t>
              </a:r>
            </a:p>
          </p:txBody>
        </p:sp>
      </p:grpSp>
      <p:graphicFrame>
        <p:nvGraphicFramePr>
          <p:cNvPr id="102415" name="Object 15">
            <a:extLst>
              <a:ext uri="{FF2B5EF4-FFF2-40B4-BE49-F238E27FC236}">
                <a16:creationId xmlns:a16="http://schemas.microsoft.com/office/drawing/2014/main" id="{FD3DDDF8-8360-42FC-95DD-9DE31169C5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9" y="5543551"/>
          <a:ext cx="5832475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Equation" r:id="rId11" imgW="2349500" imgH="482600" progId="Equation.DSMT4">
                  <p:embed/>
                </p:oleObj>
              </mc:Choice>
              <mc:Fallback>
                <p:oleObj name="Equation" r:id="rId11" imgW="2349500" imgH="482600" progId="Equation.DSMT4">
                  <p:embed/>
                  <p:pic>
                    <p:nvPicPr>
                      <p:cNvPr id="102415" name="Object 15">
                        <a:extLst>
                          <a:ext uri="{FF2B5EF4-FFF2-40B4-BE49-F238E27FC236}">
                            <a16:creationId xmlns:a16="http://schemas.microsoft.com/office/drawing/2014/main" id="{FD3DDDF8-8360-42FC-95DD-9DE31169C5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5543551"/>
                        <a:ext cx="5832475" cy="119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6" name="AutoShape 16">
            <a:extLst>
              <a:ext uri="{FF2B5EF4-FFF2-40B4-BE49-F238E27FC236}">
                <a16:creationId xmlns:a16="http://schemas.microsoft.com/office/drawing/2014/main" id="{C07321BB-4791-4E42-9AEC-838BD0A87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8" y="1916113"/>
            <a:ext cx="792162" cy="576262"/>
          </a:xfrm>
          <a:prstGeom prst="wedgeRectCallout">
            <a:avLst>
              <a:gd name="adj1" fmla="val 67236"/>
              <a:gd name="adj2" fmla="val 74792"/>
            </a:avLst>
          </a:prstGeom>
          <a:solidFill>
            <a:srgbClr val="41A539"/>
          </a:solidFill>
          <a:ln w="12700">
            <a:solidFill>
              <a:srgbClr val="FF3300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02417" name="AutoShape 17">
            <a:extLst>
              <a:ext uri="{FF2B5EF4-FFF2-40B4-BE49-F238E27FC236}">
                <a16:creationId xmlns:a16="http://schemas.microsoft.com/office/drawing/2014/main" id="{C0C1FEB4-B8DF-44B2-A294-1FECA2EB8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3644901"/>
            <a:ext cx="792162" cy="576263"/>
          </a:xfrm>
          <a:prstGeom prst="wedgeRectCallout">
            <a:avLst>
              <a:gd name="adj1" fmla="val -87074"/>
              <a:gd name="adj2" fmla="val -97657"/>
            </a:avLst>
          </a:prstGeom>
          <a:solidFill>
            <a:srgbClr val="41A539"/>
          </a:solidFill>
          <a:ln w="12700">
            <a:solidFill>
              <a:srgbClr val="FF3300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02418" name="AutoShape 18">
            <a:extLst>
              <a:ext uri="{FF2B5EF4-FFF2-40B4-BE49-F238E27FC236}">
                <a16:creationId xmlns:a16="http://schemas.microsoft.com/office/drawing/2014/main" id="{566B74BB-CDFA-4667-BE87-095FEE580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663" y="2420938"/>
            <a:ext cx="792162" cy="576262"/>
          </a:xfrm>
          <a:prstGeom prst="wedgeRectCallout">
            <a:avLst>
              <a:gd name="adj1" fmla="val -106713"/>
              <a:gd name="adj2" fmla="val 63773"/>
            </a:avLst>
          </a:prstGeom>
          <a:solidFill>
            <a:srgbClr val="41A539"/>
          </a:solidFill>
          <a:ln w="12700">
            <a:solidFill>
              <a:srgbClr val="FF3300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02419" name="AutoShape 19">
            <a:extLst>
              <a:ext uri="{FF2B5EF4-FFF2-40B4-BE49-F238E27FC236}">
                <a16:creationId xmlns:a16="http://schemas.microsoft.com/office/drawing/2014/main" id="{F0B1EA7C-1B40-4190-9BE0-FCAA401DE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4868863"/>
            <a:ext cx="792162" cy="576262"/>
          </a:xfrm>
          <a:prstGeom prst="wedgeRectCallout">
            <a:avLst>
              <a:gd name="adj1" fmla="val 29958"/>
              <a:gd name="adj2" fmla="val -97384"/>
            </a:avLst>
          </a:prstGeom>
          <a:solidFill>
            <a:srgbClr val="41A539"/>
          </a:solidFill>
          <a:ln w="12700">
            <a:solidFill>
              <a:srgbClr val="FF3300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102420" name="AutoShape 20">
            <a:extLst>
              <a:ext uri="{FF2B5EF4-FFF2-40B4-BE49-F238E27FC236}">
                <a16:creationId xmlns:a16="http://schemas.microsoft.com/office/drawing/2014/main" id="{BBEA2D91-3BB4-4250-8B80-07DE758A9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4868863"/>
            <a:ext cx="792162" cy="576262"/>
          </a:xfrm>
          <a:prstGeom prst="wedgeRectCallout">
            <a:avLst>
              <a:gd name="adj1" fmla="val 31361"/>
              <a:gd name="adj2" fmla="val -124106"/>
            </a:avLst>
          </a:prstGeom>
          <a:solidFill>
            <a:srgbClr val="41A539"/>
          </a:solidFill>
          <a:ln w="12700">
            <a:solidFill>
              <a:srgbClr val="FF3300"/>
            </a:solidFill>
            <a:miter lim="800000"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5" grpId="0" animBg="1"/>
      <p:bldP spid="102416" grpId="0" animBg="1"/>
      <p:bldP spid="102417" grpId="0" animBg="1"/>
      <p:bldP spid="102418" grpId="0" animBg="1"/>
      <p:bldP spid="102419" grpId="0" animBg="1"/>
      <p:bldP spid="1024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>
            <a:extLst>
              <a:ext uri="{FF2B5EF4-FFF2-40B4-BE49-F238E27FC236}">
                <a16:creationId xmlns:a16="http://schemas.microsoft.com/office/drawing/2014/main" id="{CBD742E3-D024-4CBC-943B-8FEA77D856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3889" y="44451"/>
          <a:ext cx="83073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Equation" r:id="rId3" imgW="4829214" imgH="447624" progId="Equation.DSMT4">
                  <p:embed/>
                </p:oleObj>
              </mc:Choice>
              <mc:Fallback>
                <p:oleObj name="Equation" r:id="rId3" imgW="4829214" imgH="447624" progId="Equation.DSMT4">
                  <p:embed/>
                  <p:pic>
                    <p:nvPicPr>
                      <p:cNvPr id="60418" name="Object 2">
                        <a:extLst>
                          <a:ext uri="{FF2B5EF4-FFF2-40B4-BE49-F238E27FC236}">
                            <a16:creationId xmlns:a16="http://schemas.microsoft.com/office/drawing/2014/main" id="{CBD742E3-D024-4CBC-943B-8FEA77D856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9" y="44451"/>
                        <a:ext cx="83073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3">
            <a:extLst>
              <a:ext uri="{FF2B5EF4-FFF2-40B4-BE49-F238E27FC236}">
                <a16:creationId xmlns:a16="http://schemas.microsoft.com/office/drawing/2014/main" id="{695BB7B6-10F1-478E-A66D-EDABB7FD35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9" y="755650"/>
          <a:ext cx="8167687" cy="610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Equation" r:id="rId5" imgW="4343323" imgH="3924274" progId="Equation.DSMT4">
                  <p:embed/>
                </p:oleObj>
              </mc:Choice>
              <mc:Fallback>
                <p:oleObj name="Equation" r:id="rId5" imgW="4343323" imgH="3924274" progId="Equation.DSMT4">
                  <p:embed/>
                  <p:pic>
                    <p:nvPicPr>
                      <p:cNvPr id="60419" name="Object 3">
                        <a:extLst>
                          <a:ext uri="{FF2B5EF4-FFF2-40B4-BE49-F238E27FC236}">
                            <a16:creationId xmlns:a16="http://schemas.microsoft.com/office/drawing/2014/main" id="{695BB7B6-10F1-478E-A66D-EDABB7FD35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755650"/>
                        <a:ext cx="8167687" cy="610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AutoShape 4">
            <a:extLst>
              <a:ext uri="{FF2B5EF4-FFF2-40B4-BE49-F238E27FC236}">
                <a16:creationId xmlns:a16="http://schemas.microsoft.com/office/drawing/2014/main" id="{D64E19E3-801C-450D-9E15-8A6C59DD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433770"/>
            <a:ext cx="366960" cy="733663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>
            <a:extLst>
              <a:ext uri="{FF2B5EF4-FFF2-40B4-BE49-F238E27FC236}">
                <a16:creationId xmlns:a16="http://schemas.microsoft.com/office/drawing/2014/main" id="{22200890-E260-4CB7-A809-AFB64761CB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3889" y="131764"/>
          <a:ext cx="83073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Equation" r:id="rId3" imgW="4829214" imgH="447624" progId="Equation.DSMT4">
                  <p:embed/>
                </p:oleObj>
              </mc:Choice>
              <mc:Fallback>
                <p:oleObj name="Equation" r:id="rId3" imgW="4829214" imgH="447624" progId="Equation.DSMT4">
                  <p:embed/>
                  <p:pic>
                    <p:nvPicPr>
                      <p:cNvPr id="61442" name="Object 2">
                        <a:extLst>
                          <a:ext uri="{FF2B5EF4-FFF2-40B4-BE49-F238E27FC236}">
                            <a16:creationId xmlns:a16="http://schemas.microsoft.com/office/drawing/2014/main" id="{22200890-E260-4CB7-A809-AFB64761CB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9" y="131764"/>
                        <a:ext cx="83073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>
            <a:extLst>
              <a:ext uri="{FF2B5EF4-FFF2-40B4-BE49-F238E27FC236}">
                <a16:creationId xmlns:a16="http://schemas.microsoft.com/office/drawing/2014/main" id="{F4C367ED-152B-46D3-86A2-403FF22D31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5488" y="946151"/>
          <a:ext cx="8202612" cy="597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5" imgW="4133850" imgH="3409886" progId="Equation.DSMT4">
                  <p:embed/>
                </p:oleObj>
              </mc:Choice>
              <mc:Fallback>
                <p:oleObj name="Equation" r:id="rId5" imgW="4133850" imgH="3409886" progId="Equation.DSMT4">
                  <p:embed/>
                  <p:pic>
                    <p:nvPicPr>
                      <p:cNvPr id="61443" name="Object 3">
                        <a:extLst>
                          <a:ext uri="{FF2B5EF4-FFF2-40B4-BE49-F238E27FC236}">
                            <a16:creationId xmlns:a16="http://schemas.microsoft.com/office/drawing/2014/main" id="{F4C367ED-152B-46D3-86A2-403FF22D3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946151"/>
                        <a:ext cx="8202612" cy="597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1ADECB70-BE67-4545-9D12-786230A42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304800"/>
            <a:ext cx="42370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四．基本可行解的存在问题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D28359ED-EBC3-4D07-92C8-C363F4077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838200"/>
            <a:ext cx="7402512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定理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．如果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(LP)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有可行解</a:t>
            </a:r>
            <a:r>
              <a:rPr kumimoji="1" lang="en-US" altLang="zh-CN" sz="2400" b="1">
                <a:latin typeface="Times New Roman" panose="02020603050405020304" pitchFamily="18" charset="0"/>
              </a:rPr>
              <a:t>,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则一定存在基本可行解</a:t>
            </a:r>
            <a:r>
              <a:rPr kumimoji="1" lang="en-US" altLang="zh-CN" sz="2400" b="1"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2468" name="Object 4">
            <a:extLst>
              <a:ext uri="{FF2B5EF4-FFF2-40B4-BE49-F238E27FC236}">
                <a16:creationId xmlns:a16="http://schemas.microsoft.com/office/drawing/2014/main" id="{4C4F3FDB-9E51-456E-9841-0BD5219006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371600"/>
          <a:ext cx="88392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Equation" r:id="rId3" imgW="5391227" imgH="3419346" progId="Equation.DSMT4">
                  <p:embed/>
                </p:oleObj>
              </mc:Choice>
              <mc:Fallback>
                <p:oleObj name="Equation" r:id="rId3" imgW="5391227" imgH="3419346" progId="Equation.DSMT4">
                  <p:embed/>
                  <p:pic>
                    <p:nvPicPr>
                      <p:cNvPr id="62468" name="Object 4">
                        <a:extLst>
                          <a:ext uri="{FF2B5EF4-FFF2-40B4-BE49-F238E27FC236}">
                            <a16:creationId xmlns:a16="http://schemas.microsoft.com/office/drawing/2014/main" id="{4C4F3FDB-9E51-456E-9841-0BD5219006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371600"/>
                        <a:ext cx="8839200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EEA6CCE2-1AB4-4882-87E6-88A7CC691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411163"/>
            <a:ext cx="86423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定理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．如果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(LP)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有最优解，则存在一个基本可行解是最优解。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                               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90F84944-27EA-4C87-B8D3-AD032C0AB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219200"/>
            <a:ext cx="792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i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结论：</a:t>
            </a:r>
            <a:r>
              <a:rPr kumimoji="1" lang="zh-CN" altLang="en-US" sz="2400" b="1" i="1">
                <a:latin typeface="Times New Roman" panose="02020603050405020304" pitchFamily="18" charset="0"/>
                <a:ea typeface="楷体_GB2312" pitchFamily="49" charset="-122"/>
              </a:rPr>
              <a:t>若</a:t>
            </a:r>
            <a:r>
              <a:rPr kumimoji="1" lang="en-US" altLang="zh-CN" sz="2400" b="1" i="1">
                <a:latin typeface="Times New Roman" panose="02020603050405020304" pitchFamily="18" charset="0"/>
                <a:ea typeface="楷体_GB2312" pitchFamily="49" charset="-122"/>
              </a:rPr>
              <a:t>LP</a:t>
            </a:r>
            <a:r>
              <a:rPr kumimoji="1" lang="zh-CN" altLang="en-US" sz="2400" b="1" i="1">
                <a:latin typeface="Times New Roman" panose="02020603050405020304" pitchFamily="18" charset="0"/>
                <a:ea typeface="楷体_GB2312" pitchFamily="49" charset="-122"/>
              </a:rPr>
              <a:t>问题有最优解，则要么最优解唯一，要么有无穷多最优解。</a:t>
            </a:r>
          </a:p>
        </p:txBody>
      </p:sp>
      <p:graphicFrame>
        <p:nvGraphicFramePr>
          <p:cNvPr id="89092" name="Object 4">
            <a:extLst>
              <a:ext uri="{FF2B5EF4-FFF2-40B4-BE49-F238E27FC236}">
                <a16:creationId xmlns:a16="http://schemas.microsoft.com/office/drawing/2014/main" id="{A4175828-954F-45EB-8183-2BE22BFC0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9" y="1960563"/>
          <a:ext cx="7629525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Equation" r:id="rId3" imgW="3733800" imgH="2390839" progId="Equation.DSMT4">
                  <p:embed/>
                </p:oleObj>
              </mc:Choice>
              <mc:Fallback>
                <p:oleObj name="Equation" r:id="rId3" imgW="3733800" imgH="2390839" progId="Equation.DSMT4">
                  <p:embed/>
                  <p:pic>
                    <p:nvPicPr>
                      <p:cNvPr id="89092" name="Object 4">
                        <a:extLst>
                          <a:ext uri="{FF2B5EF4-FFF2-40B4-BE49-F238E27FC236}">
                            <a16:creationId xmlns:a16="http://schemas.microsoft.com/office/drawing/2014/main" id="{A4175828-954F-45EB-8183-2BE22BFC01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1960563"/>
                        <a:ext cx="7629525" cy="455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buNone/>
              <a:defRPr/>
            </a:pPr>
            <a:r>
              <a:rPr kumimoji="1"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总结：</a:t>
            </a:r>
            <a:endParaRPr kumimoji="1"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：若线性规划问题存在可行解，则该问题的可行域是凸集。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：线性规划问题的基本可行解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对应可行域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凸集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的顶点</a:t>
            </a:r>
            <a:endParaRPr kumimoji="1"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：若问题存在最优解，一定存在一个基本可行解是最优解。（或在某个顶点取得）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sp>
        <p:nvSpPr>
          <p:cNvPr id="4" name="云形标注 3"/>
          <p:cNvSpPr/>
          <p:nvPr/>
        </p:nvSpPr>
        <p:spPr>
          <a:xfrm>
            <a:off x="5528555" y="3969334"/>
            <a:ext cx="4987045" cy="2207629"/>
          </a:xfrm>
          <a:prstGeom prst="cloud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可以找到所有基本可行解，逐个比较，求出最优解？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96000" y="4876800"/>
                <a:ext cx="144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6800"/>
                <a:ext cx="144448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0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改造方法</a:t>
            </a:r>
            <a:endParaRPr lang="en-US" altLang="zh-CN" dirty="0"/>
          </a:p>
          <a:p>
            <a:pPr lvl="1"/>
            <a:r>
              <a:rPr lang="zh-CN" altLang="en-US" dirty="0"/>
              <a:t>若目标函数求最小值改为求最大值：添加负号。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06" y="2713537"/>
            <a:ext cx="4580952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5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约束条件中，某些常数项</a:t>
            </a:r>
            <a:r>
              <a:rPr lang="en-US" altLang="zh-CN" dirty="0"/>
              <a:t>bi</a:t>
            </a:r>
            <a:r>
              <a:rPr lang="zh-CN" altLang="en-US" dirty="0"/>
              <a:t>为负数，则在约束条件两边乘以负号。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28" y="2081381"/>
            <a:ext cx="3657143" cy="2695238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</p:spTree>
    <p:extLst>
      <p:ext uri="{BB962C8B-B14F-4D97-AF65-F5344CB8AC3E}">
        <p14:creationId xmlns:p14="http://schemas.microsoft.com/office/powerpoint/2010/main" val="83067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若约束条件不等式符号为</a:t>
            </a:r>
            <a:r>
              <a:rPr lang="en-US" altLang="zh-CN" dirty="0"/>
              <a:t>&lt;=</a:t>
            </a:r>
            <a:r>
              <a:rPr lang="zh-CN" altLang="en-US" dirty="0"/>
              <a:t>，则在不等式左边加上一个非负变量（松驰变量）</a:t>
            </a:r>
            <a:endParaRPr lang="en-US" altLang="zh-CN" dirty="0"/>
          </a:p>
          <a:p>
            <a:r>
              <a:rPr lang="zh-CN" altLang="en-US" dirty="0"/>
              <a:t>例：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066"/>
          <a:stretch/>
        </p:blipFill>
        <p:spPr>
          <a:xfrm>
            <a:off x="2677540" y="2321003"/>
            <a:ext cx="6361905" cy="28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5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若约束条件不等式符号为</a:t>
            </a:r>
            <a:r>
              <a:rPr lang="en-US" altLang="zh-CN" dirty="0"/>
              <a:t>&gt;=</a:t>
            </a:r>
            <a:r>
              <a:rPr lang="zh-CN" altLang="en-US" dirty="0"/>
              <a:t>，则在不等式左边减去一个非负变量（剩余变量）</a:t>
            </a:r>
            <a:endParaRPr lang="en-US" altLang="zh-CN" dirty="0"/>
          </a:p>
          <a:p>
            <a:r>
              <a:rPr lang="zh-CN" altLang="en-US" dirty="0"/>
              <a:t>例：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45" y="2387552"/>
            <a:ext cx="6057143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85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22799</TotalTime>
  <Words>1879</Words>
  <Application>Microsoft Office PowerPoint</Application>
  <PresentationFormat>宽屏</PresentationFormat>
  <Paragraphs>386</Paragraphs>
  <Slides>56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56</vt:i4>
      </vt:variant>
    </vt:vector>
  </HeadingPairs>
  <TitlesOfParts>
    <vt:vector size="73" baseType="lpstr">
      <vt:lpstr>等线</vt:lpstr>
      <vt:lpstr>等线 Light</vt:lpstr>
      <vt:lpstr>华文细黑</vt:lpstr>
      <vt:lpstr>楷体_GB2312</vt:lpstr>
      <vt:lpstr>宋体</vt:lpstr>
      <vt:lpstr>Arial</vt:lpstr>
      <vt:lpstr>Calibri</vt:lpstr>
      <vt:lpstr>Calibri Light</vt:lpstr>
      <vt:lpstr>Cambria Math</vt:lpstr>
      <vt:lpstr>Times New Roman</vt:lpstr>
      <vt:lpstr>Verdana</vt:lpstr>
      <vt:lpstr>Office Theme</vt:lpstr>
      <vt:lpstr>MathType 5.0 Equation</vt:lpstr>
      <vt:lpstr>Microsoft 公式 3.0</vt:lpstr>
      <vt:lpstr>VISIO 4 Drawing</vt:lpstr>
      <vt:lpstr>Microsoft Word 文档</vt:lpstr>
      <vt:lpstr>位图图像</vt:lpstr>
      <vt:lpstr>最优化技术 -线性规划与单纯形法</vt:lpstr>
      <vt:lpstr>线性规划与单纯形法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PowerPoint 演示文稿</vt:lpstr>
      <vt:lpstr>线性规划</vt:lpstr>
      <vt:lpstr>线性规划</vt:lpstr>
      <vt:lpstr>线性规划</vt:lpstr>
      <vt:lpstr>决策变量有上下界的转换</vt:lpstr>
      <vt:lpstr>含有绝对值</vt:lpstr>
      <vt:lpstr>数学基础</vt:lpstr>
      <vt:lpstr>数学基础</vt:lpstr>
      <vt:lpstr>PowerPoint 演示文稿</vt:lpstr>
      <vt:lpstr>PowerPoint 演示文稿</vt:lpstr>
      <vt:lpstr>例</vt:lpstr>
      <vt:lpstr>结论：若LP问题存在最优解，则必在              可行域的某个极点上找到。</vt:lpstr>
      <vt:lpstr>二、几种特殊情况 </vt:lpstr>
      <vt:lpstr>2、LP问题无可行解</vt:lpstr>
      <vt:lpstr>PowerPoint 演示文稿</vt:lpstr>
      <vt:lpstr>3.  图解法的作用</vt:lpstr>
      <vt:lpstr>线性规划</vt:lpstr>
      <vt:lpstr>单纯形法</vt:lpstr>
      <vt:lpstr>线性规划</vt:lpstr>
      <vt:lpstr>线性规划</vt:lpstr>
      <vt:lpstr>线性规划</vt:lpstr>
      <vt:lpstr>线性规划</vt:lpstr>
      <vt:lpstr>线性规划</vt:lpstr>
      <vt:lpstr>第二节   LP问题的基本性质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线性规划标准型问题解的关系</vt:lpstr>
      <vt:lpstr>可行解、基本解和基本可行解举例</vt:lpstr>
      <vt:lpstr> 可行解、基础解和基础可行解举例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线性规划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Xiaoyu Liu</cp:lastModifiedBy>
  <cp:revision>292</cp:revision>
  <dcterms:created xsi:type="dcterms:W3CDTF">2019-12-25T10:26:10Z</dcterms:created>
  <dcterms:modified xsi:type="dcterms:W3CDTF">2021-04-06T02:29:31Z</dcterms:modified>
</cp:coreProperties>
</file>